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71" r:id="rId5"/>
    <p:sldId id="365" r:id="rId6"/>
    <p:sldId id="366" r:id="rId7"/>
    <p:sldId id="272" r:id="rId8"/>
    <p:sldId id="274" r:id="rId9"/>
    <p:sldId id="275" r:id="rId10"/>
    <p:sldId id="367" r:id="rId11"/>
    <p:sldId id="368" r:id="rId12"/>
    <p:sldId id="370" r:id="rId13"/>
    <p:sldId id="392" r:id="rId14"/>
    <p:sldId id="394" r:id="rId15"/>
    <p:sldId id="395" r:id="rId16"/>
    <p:sldId id="396" r:id="rId17"/>
    <p:sldId id="393" r:id="rId18"/>
    <p:sldId id="388" r:id="rId19"/>
    <p:sldId id="376" r:id="rId20"/>
    <p:sldId id="389" r:id="rId21"/>
    <p:sldId id="378" r:id="rId22"/>
    <p:sldId id="381" r:id="rId23"/>
    <p:sldId id="382" r:id="rId24"/>
    <p:sldId id="385" r:id="rId25"/>
    <p:sldId id="386" r:id="rId26"/>
    <p:sldId id="390" r:id="rId27"/>
    <p:sldId id="39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87" autoAdjust="0"/>
    <p:restoredTop sz="93441" autoAdjust="0"/>
  </p:normalViewPr>
  <p:slideViewPr>
    <p:cSldViewPr snapToGrid="0">
      <p:cViewPr>
        <p:scale>
          <a:sx n="60" d="100"/>
          <a:sy n="60" d="100"/>
        </p:scale>
        <p:origin x="-1620" y="-6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23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ru-RU" smtClean="0"/>
              <a:pPr/>
              <a:t>24.08.2020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ru-RU" smtClean="0"/>
              <a:pPr/>
              <a:t>24.08.2020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120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24.08.2020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97" name="Рисунок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1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25" name="Рисунок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78742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ru-RU" smtClean="0"/>
              <a:pPr/>
              <a:t>24.08.2020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3976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24.08.2020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5957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24.08.2020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4793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24.08.2020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0580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24.08.2020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63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2292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24.08.2020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7275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24.08.2020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1857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24.08.2020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1281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24.08.2020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787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24.08.2020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6" name="Рисунок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7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16827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24.08.2020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35" name="Группа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5" name="Группа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78" name="Рисунок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79" name="Рисунок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0" name="Рисунок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6819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ru-RU" smtClean="0"/>
              <a:pPr/>
              <a:t>24.08.2020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&#1090;&#1072;&#1084;&#1073;&#1089;&#1072;&#1076;1.&#1088;&#1091;&#1089;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59738" y="3242968"/>
            <a:ext cx="6607696" cy="1452598"/>
          </a:xfrm>
          <a:prstGeom prst="rect">
            <a:avLst/>
          </a:prstGeom>
        </p:spPr>
        <p:txBody>
          <a:bodyPr wrap="square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раткая 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презентация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основной 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образовательной программы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662610" y="5980367"/>
            <a:ext cx="1449390" cy="496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2020 год</a:t>
            </a:r>
            <a:endParaRPr lang="ru-RU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721281" y="568411"/>
            <a:ext cx="8781437" cy="2360141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381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tabLst>
                <a:tab pos="3819525" algn="l"/>
              </a:tabLst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 </a:t>
            </a:r>
          </a:p>
          <a:p>
            <a:pPr algn="ctr" eaLnBrk="0" hangingPunct="0">
              <a:tabLst>
                <a:tab pos="3819525" algn="l"/>
              </a:tabLst>
            </a:pPr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Тамбовский детский сад № 1</a:t>
            </a:r>
            <a:endParaRPr lang="ru-RU" sz="4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8528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865869" y="72021"/>
            <a:ext cx="8439665" cy="766119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cap="small" dirty="0">
                <a:solidFill>
                  <a:srgbClr val="C00000"/>
                </a:solidFill>
                <a:latin typeface="Century Schoolbook"/>
                <a:ea typeface="+mj-ea"/>
                <a:cs typeface="+mj-cs"/>
              </a:rPr>
              <a:t>Содержание целевого раздела: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667265" y="455080"/>
            <a:ext cx="11232291" cy="5797439"/>
          </a:xfrm>
          <a:prstGeom prst="horizontalScroll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раздел 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себя: пояснительную записку, цели и задачи программы, принципы и подходы к её формированию, характеристики особенностей развития детей, а также планируемые результаты освоения программы. Результаты освоения образовательной программы представлены в виде целевых ориентиров дошкольного образования, которые представляют собой социально-нормативные возрастные характеристики возможных достижений ребёнка на этапе завершения уровня дошкольного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2133407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04735" y="69904"/>
            <a:ext cx="7129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ln w="12700">
                <a:noFill/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8091" y="69904"/>
            <a:ext cx="11121082" cy="693984"/>
          </a:xfrm>
          <a:prstGeom prst="rect">
            <a:avLst/>
          </a:prstGeom>
          <a:ln w="5715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ориентиры образования в младенческом и раннем возрасте: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7135" y="1025611"/>
            <a:ext cx="11602995" cy="532244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74320" lvl="0" indent="-274320" algn="just"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интересуется окружающими предметами и активно действует с ними; эмоционально вовлечен в действия с игрушками и другими 18 предметами, стремится проявлять настойчивость в достижении результата своих действий. </a:t>
            </a:r>
          </a:p>
          <a:p>
            <a:pPr marL="274320" lvl="0" indent="-274320" algn="just"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 специфические, культурно фиксированные предметные действия, знает назначение бытовых предметов (ложки, расчески, карандаша и пр.) и умеет пользоваться ими. Владеет простейшими навыками самообслуживания; стремится проявлять самостоятельность в бытовом и игровом поведении; проявляет навыки опрятности.</a:t>
            </a:r>
          </a:p>
          <a:p>
            <a:pPr marL="274320" lvl="0" indent="-274320" algn="just"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 отрицательное отношение к грубости, жадности.</a:t>
            </a:r>
          </a:p>
          <a:p>
            <a:pPr marL="274320" lvl="0" indent="-274320" algn="just"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Соблюдает правила элементарной вежливости (самостоятельно или по напоминанию говорит «спасибо», «здравствуйте», «до свидания», «спокойной ночи» (в семье, в группе)); имеет первичные представления об элементарных правилах поведения в детском саду, дома, на улице и старается соблюдать их.</a:t>
            </a:r>
          </a:p>
          <a:p>
            <a:pPr marL="274320" lvl="0" indent="-274320" algn="just"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Владеет активной речью, включенной в общение; может обращаться с вопросами и просьбами, понимает речь взрослых; знает названия окружающих предметов и игрушек. Речь становится полноценным средством общения с другими детьми.</a:t>
            </a:r>
          </a:p>
          <a:p>
            <a:pPr marL="274320" lvl="0" indent="-274320" algn="just"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Стремится к общению со взрослыми и активно подражает им в движениях и действиях; появляются игры, в которых ребенок воспроизводит действия взрослого. Эмоционально откликается на игру, предложенную взрослым, принимает игровую задачу. </a:t>
            </a:r>
          </a:p>
          <a:p>
            <a:pPr marL="274320" lvl="0" indent="-274320" algn="just"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 интерес к сверстникам; наблюдает за их действиями и подражает им. Умеет играть рядом со сверстниками, не мешая им. Проявляет интерес к совместным играм небольшими группами. </a:t>
            </a:r>
          </a:p>
          <a:p>
            <a:pPr marL="274320" lvl="0" indent="-274320" algn="just"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 интерес к окружающему миру природы, с интересом участвует в сезонных наблюдениях. </a:t>
            </a:r>
          </a:p>
          <a:p>
            <a:pPr marL="274320" lvl="0" indent="-274320" algn="just"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 интерес к стихам, песням и сказкам, рассматриванию картинок, стремится двигаться под музыку; эмоционально откликается на различные произведения культуры и искусства.</a:t>
            </a:r>
          </a:p>
          <a:p>
            <a:pPr marL="274320" lvl="0" indent="-274320" algn="just"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пониманием следит за действиями героев кукольного театра; проявляет желание участвовать в театрализованных и сюжетно-ролевых играх.</a:t>
            </a:r>
          </a:p>
          <a:p>
            <a:pPr marL="274320" lvl="0" indent="-274320" algn="just"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Проявляет интерес к продуктивной деятельности (рисование, лепка, конструирование, аппликация). </a:t>
            </a:r>
          </a:p>
          <a:p>
            <a:pPr marL="274320" lvl="0" indent="-274320" algn="just"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ребенка развита крупная моторика, он стремится осваивать раз- личные виды движений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бег, лазанье, перешагивание и пр.). С интересом участвует в подвижных играх с простым </a:t>
            </a:r>
          </a:p>
          <a:p>
            <a:pPr marL="274320" lvl="0" indent="-274320" algn="just">
              <a:buClr>
                <a:srgbClr val="FE8637"/>
              </a:buClr>
              <a:buSzPct val="70000"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содержанием, несложными движениями. </a:t>
            </a:r>
          </a:p>
        </p:txBody>
      </p:sp>
    </p:spTree>
    <p:extLst>
      <p:ext uri="{BB962C8B-B14F-4D97-AF65-F5344CB8AC3E}">
        <p14:creationId xmlns:p14="http://schemas.microsoft.com/office/powerpoint/2010/main" xmlns="" val="2252004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04735" y="69904"/>
            <a:ext cx="7129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ln w="12700">
                <a:noFill/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6562" y="109091"/>
            <a:ext cx="11652421" cy="484033"/>
          </a:xfrm>
          <a:prstGeom prst="rect">
            <a:avLst/>
          </a:prstGeom>
          <a:ln w="5715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ориентиры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этапе завершения дошкольного образования: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6562" y="803189"/>
            <a:ext cx="11652421" cy="5544862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74320" lvl="0" indent="-274320" algn="just"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овладевает основными культурными средствами, способами деятельности, проявляет инициативу и самостоятельность в разных видах деятельности — игре, общении, познавательно-исследовательской деятельности, конструировании и др.; способен выбирать себе род занятий, участников по совместной деятельности.</a:t>
            </a:r>
          </a:p>
          <a:p>
            <a:pPr marL="274320" lvl="0" indent="-274320" algn="just"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</a:t>
            </a:r>
          </a:p>
          <a:p>
            <a:pPr marL="274320" lvl="0" indent="-274320" algn="just"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конфликты. Умеет выражать и отстаивать свою позицию по разным вопросам.</a:t>
            </a:r>
          </a:p>
          <a:p>
            <a:pPr marL="274320" lvl="0" indent="-274320" algn="just"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Способен сотрудничать и выполнять как лидерские, так и исполнительские функции в совместной деятельности.</a:t>
            </a:r>
          </a:p>
          <a:p>
            <a:pPr marL="274320" lvl="0" indent="-274320" algn="just"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Понимает, что все люди равны вне зависимости от их социального происхождения, этнической принадлежности, религиозных и других верований, их физических и психических особенностей.</a:t>
            </a:r>
          </a:p>
          <a:p>
            <a:pPr marL="274320" lvl="0" indent="-274320" algn="just"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 </a:t>
            </a:r>
            <a:r>
              <a:rPr lang="ru-RU" sz="1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эмпатию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отношению к другим людям, готовность прийти на помощь тем, кто в этом нуждается.</a:t>
            </a:r>
          </a:p>
          <a:p>
            <a:pPr marL="274320" lvl="0" indent="-274320" algn="just"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 умение слышать других и стремление быть понятым другими.</a:t>
            </a:r>
          </a:p>
          <a:p>
            <a:pPr marL="274320" lvl="0" indent="-274320" algn="just"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обладает развитым воображением, которое реализуется в разных видах деятельности, и прежде всего в игре; владеет разными формами и видами игры, различает условную и реальную ситуации; умеет подчиняться разным правилам и социальным нормам. Умеет распознавать различные ситуации и адекватно их оценивать.</a:t>
            </a:r>
          </a:p>
          <a:p>
            <a:pPr marL="274320" lvl="0" indent="-274320" algn="just"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достаточно хорошо владеет устной речью, может выражать свои мысли и желания, использовать речь для выражения своих мыслей, чувств и желаний, построения речевого высказывания в ситуации общения, выделять звуки в словах, у ребенка </a:t>
            </a:r>
          </a:p>
          <a:p>
            <a:pPr marL="274320" lvl="0" indent="-274320" algn="just">
              <a:buClr>
                <a:srgbClr val="FE8637"/>
              </a:buClr>
              <a:buSzPct val="70000"/>
            </a:pP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складываются предпосылки грамотности.</a:t>
            </a:r>
          </a:p>
          <a:p>
            <a:pPr marL="274320" lvl="0" indent="-274320" algn="just"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ребенка развита крупная и мелкая моторика; он подвижен, вынослив, владеет основными движениями, может контролировать свои движения и управлять ими.</a:t>
            </a:r>
          </a:p>
        </p:txBody>
      </p:sp>
    </p:spTree>
    <p:extLst>
      <p:ext uri="{BB962C8B-B14F-4D97-AF65-F5344CB8AC3E}">
        <p14:creationId xmlns:p14="http://schemas.microsoft.com/office/powerpoint/2010/main" xmlns="" val="3144152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04735" y="69904"/>
            <a:ext cx="7129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ln w="12700">
                <a:noFill/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7136" y="181339"/>
            <a:ext cx="11516496" cy="634207"/>
          </a:xfrm>
          <a:prstGeom prst="rect">
            <a:avLst/>
          </a:prstGeom>
          <a:ln w="5715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ориентиры на этапе завершения дошкольного образования: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7136" y="1322173"/>
            <a:ext cx="11640064" cy="5025878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74320" lvl="0" indent="-274320" algn="just"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навыки личной гигиены.</a:t>
            </a:r>
          </a:p>
          <a:p>
            <a:pPr marL="274320" lvl="0" indent="-274320" algn="just"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 ответственность за начатое дело.</a:t>
            </a:r>
          </a:p>
          <a:p>
            <a:pPr marL="274320" lvl="0" indent="-274320" algn="just"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 Обладает начальными знаниями о себе, о природном и социальном мире, в котором он живет;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способен к принятию собственных решений, опираясь на свои знания и умения в различных видах деятельности.</a:t>
            </a:r>
          </a:p>
          <a:p>
            <a:pPr marL="274320" lvl="0" indent="-274320" algn="just"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 новому, то есть проявляет желание узнавать новое, самостоятельно добывать новые знания; положительно относится к обучению в школе.</a:t>
            </a:r>
          </a:p>
          <a:p>
            <a:pPr marL="274320" lvl="0" indent="-274320" algn="just"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 уважение к жизни (в различных ее формах) и заботу об окружающей среде.</a:t>
            </a:r>
          </a:p>
          <a:p>
            <a:pPr marL="274320" lvl="0" indent="-274320" algn="just"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 отзывается на красоту окружающего мира, произведения народного и профессионального искусства (музыку, танцы, театральную деятельность, изобразительную деятельность и т. д.).</a:t>
            </a:r>
          </a:p>
          <a:p>
            <a:pPr marL="274320" lvl="0" indent="-274320" algn="just"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 патриотические чувства, ощущает гордость за свою страну, ее достижения, имеет представление о ее географическом разнообразии, многонациональности, важнейших исторических событиях.</a:t>
            </a:r>
          </a:p>
          <a:p>
            <a:pPr marL="274320" lvl="0" indent="-274320" algn="just"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первичные представления о себе, семье, традиционных семейных ценностях, включая традиционные гендерные ориентации, проявляет уважение к своему и противоположному полу.</a:t>
            </a:r>
          </a:p>
          <a:p>
            <a:pPr marL="274320" lvl="0" indent="-274320" algn="just"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Соблюдает элементарные общепринятые нормы, имеет первичные ценностные представления о том, «что такое хорошо и что такое плохо», стремится поступать хорошо; проявляет уважение к старшим и заботу о младших.</a:t>
            </a:r>
          </a:p>
          <a:p>
            <a:pPr marL="274320" lvl="0" indent="-274320" algn="just"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начальные представления о здоровом образе жизни. Воспринимает здоровый образ жизни как ценность.</a:t>
            </a:r>
          </a:p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</a:pPr>
            <a:endParaRPr lang="ru-RU" sz="2400" dirty="0">
              <a:solidFill>
                <a:prstClr val="black"/>
              </a:solidFill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5456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767016" y="72021"/>
            <a:ext cx="8439665" cy="766119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cap="small" dirty="0">
                <a:solidFill>
                  <a:srgbClr val="C00000"/>
                </a:solidFill>
                <a:latin typeface="Century Schoolbook"/>
                <a:ea typeface="+mj-ea"/>
                <a:cs typeface="+mj-cs"/>
              </a:rPr>
              <a:t>Содержательный раздел: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81912" y="455080"/>
            <a:ext cx="11232291" cy="5797439"/>
          </a:xfrm>
          <a:prstGeom prst="horizontalScroll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раздел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представляет общее содержание Программы, обеспечивающее полноценное развитие личности детей.</a:t>
            </a: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него входит:</a:t>
            </a: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описание образовательной деятельности в соответствии с направлениями развития ребенка, представленными в пяти образовательных областях;</a:t>
            </a: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описание вариативных форм, способов, методов и средств реализации программы;</a:t>
            </a: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описание образовательной деятельности по профессиональной коррекции нарушений развития детей;</a:t>
            </a: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особенности взаимодействия педагогического коллектива с семьями воспитанников;</a:t>
            </a: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взаимодействие с социальными институтами детства;</a:t>
            </a: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вариативная часть программы.</a:t>
            </a:r>
          </a:p>
        </p:txBody>
      </p:sp>
    </p:spTree>
    <p:extLst>
      <p:ext uri="{BB962C8B-B14F-4D97-AF65-F5344CB8AC3E}">
        <p14:creationId xmlns:p14="http://schemas.microsoft.com/office/powerpoint/2010/main" xmlns="" val="3541630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65421" y="173150"/>
            <a:ext cx="9242854" cy="691823"/>
          </a:xfrm>
          <a:prstGeom prst="rect">
            <a:avLst/>
          </a:prstGeom>
          <a:ln w="5715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4022" y="556054"/>
            <a:ext cx="9051324" cy="615218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Для </a:t>
            </a:r>
            <a:r>
              <a:rPr lang="ru-RU" sz="31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чего необходима образовательная программа?</a:t>
            </a:r>
            <a:br>
              <a:rPr lang="ru-RU" sz="31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3100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2870" y="1569308"/>
            <a:ext cx="10527956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 определяет содержание и организацию образовательного процесса  для детей дошкольного возраста и направлена на формирование общей культуры, развитие физических, интеллектуальных и личностных качеств, формирование предпосылок учебной деятельности, обеспечивающих социальную успешность, сохранение и укрепление здоровья детей дошкольного возраста. </a:t>
            </a:r>
          </a:p>
          <a:p>
            <a:pPr lvl="0" algn="just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Важным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содержании образовательной программы ДОУ -являются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области, которые обеспечивают разностороннее  развитие детей с учетом их возрастных и индивидуальных особенностей по основным направлениям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социально-коммутативному</a:t>
            </a:r>
            <a:r>
              <a:rPr lang="ru-RU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познавательному</a:t>
            </a:r>
            <a:r>
              <a:rPr lang="ru-RU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endParaRPr lang="ru-RU" b="1" i="1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речевому</a:t>
            </a:r>
            <a:r>
              <a:rPr lang="ru-RU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endParaRPr lang="ru-RU" b="1" i="1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художественно-эстетическому</a:t>
            </a:r>
            <a:r>
              <a:rPr lang="ru-RU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b="1" i="1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физическому</a:t>
            </a:r>
            <a:r>
              <a:rPr lang="ru-RU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 образовательная программа ДОУ охватывает все основные моменты жизнедеятельности детей дошкольного возраста которые посещают детский сад.</a:t>
            </a:r>
          </a:p>
        </p:txBody>
      </p:sp>
    </p:spTree>
    <p:extLst>
      <p:ext uri="{BB962C8B-B14F-4D97-AF65-F5344CB8AC3E}">
        <p14:creationId xmlns:p14="http://schemas.microsoft.com/office/powerpoint/2010/main" xmlns="" val="3152034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7707" y="185351"/>
            <a:ext cx="11775989" cy="1075039"/>
          </a:xfrm>
          <a:prstGeom prst="rect">
            <a:avLst/>
          </a:prstGeom>
          <a:ln w="5715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707" y="517590"/>
            <a:ext cx="11578281" cy="6536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Образовательные области, обеспечивающие разностороннее развитие детей по ФГОС ДО: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08" y="1565282"/>
            <a:ext cx="7018638" cy="282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46854" y="1961175"/>
            <a:ext cx="5898292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300" dirty="0">
              <a:solidFill>
                <a:prstClr val="black"/>
              </a:solidFill>
              <a:latin typeface="Lucida Sans Unicode"/>
            </a:endParaRPr>
          </a:p>
          <a:p>
            <a:pPr lvl="0" algn="ctr"/>
            <a:r>
              <a:rPr lang="ru-RU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обеспечить развитие личности детей дошкольного возраста в различных видах общения и деятельности с учетом их возрастных, индивидуальных, психологических и физиологических особенностей. Развитие личности, мотивации и способностей детей в различных видах деятельности и охватывает направления развития и образования детей (образовательные области)</a:t>
            </a:r>
          </a:p>
        </p:txBody>
      </p:sp>
      <p:sp>
        <p:nvSpPr>
          <p:cNvPr id="8" name="Шестиугольник 7"/>
          <p:cNvSpPr/>
          <p:nvPr/>
        </p:nvSpPr>
        <p:spPr>
          <a:xfrm>
            <a:off x="86497" y="3076865"/>
            <a:ext cx="2730844" cy="1716175"/>
          </a:xfrm>
          <a:prstGeom prst="hexagon">
            <a:avLst/>
          </a:prstGeom>
          <a:solidFill>
            <a:srgbClr val="DEF5FA">
              <a:lumMod val="75000"/>
            </a:srgbClr>
          </a:solidFill>
          <a:ln w="55000" cap="flat" cmpd="thickThin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</a:t>
            </a:r>
          </a:p>
        </p:txBody>
      </p:sp>
      <p:sp>
        <p:nvSpPr>
          <p:cNvPr id="9" name="Шестиугольник 8"/>
          <p:cNvSpPr/>
          <p:nvPr/>
        </p:nvSpPr>
        <p:spPr>
          <a:xfrm>
            <a:off x="2232434" y="4484121"/>
            <a:ext cx="2627889" cy="1583554"/>
          </a:xfrm>
          <a:prstGeom prst="hexagon">
            <a:avLst/>
          </a:prstGeom>
          <a:solidFill>
            <a:srgbClr val="B864BA"/>
          </a:solidFill>
          <a:ln w="55000" cap="flat" cmpd="thickThin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</a:p>
        </p:txBody>
      </p:sp>
      <p:sp>
        <p:nvSpPr>
          <p:cNvPr id="10" name="Шестиугольник 9"/>
          <p:cNvSpPr/>
          <p:nvPr/>
        </p:nvSpPr>
        <p:spPr>
          <a:xfrm>
            <a:off x="4917991" y="4484121"/>
            <a:ext cx="2471351" cy="1583554"/>
          </a:xfrm>
          <a:prstGeom prst="hexagon">
            <a:avLst/>
          </a:prstGeom>
          <a:solidFill>
            <a:srgbClr val="C1C955"/>
          </a:solidFill>
          <a:ln w="55000" cap="flat" cmpd="thickThin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</a:t>
            </a:r>
          </a:p>
        </p:txBody>
      </p:sp>
      <p:sp>
        <p:nvSpPr>
          <p:cNvPr id="11" name="Шестиугольник 10"/>
          <p:cNvSpPr/>
          <p:nvPr/>
        </p:nvSpPr>
        <p:spPr>
          <a:xfrm>
            <a:off x="7389342" y="4434187"/>
            <a:ext cx="2520778" cy="1683423"/>
          </a:xfrm>
          <a:prstGeom prst="hexagon">
            <a:avLst/>
          </a:prstGeom>
          <a:solidFill>
            <a:srgbClr val="52CCC0"/>
          </a:solidFill>
          <a:ln w="55000" cap="flat" cmpd="thickThin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</a:t>
            </a:r>
          </a:p>
        </p:txBody>
      </p:sp>
      <p:sp>
        <p:nvSpPr>
          <p:cNvPr id="12" name="Шестиугольник 11"/>
          <p:cNvSpPr/>
          <p:nvPr/>
        </p:nvSpPr>
        <p:spPr>
          <a:xfrm>
            <a:off x="9255211" y="2976996"/>
            <a:ext cx="2829696" cy="1690782"/>
          </a:xfrm>
          <a:prstGeom prst="hexagon">
            <a:avLst/>
          </a:prstGeom>
          <a:solidFill>
            <a:srgbClr val="FEB0FA"/>
          </a:solidFill>
          <a:ln w="55000" cap="flat" cmpd="thickThin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</a:t>
            </a:r>
          </a:p>
        </p:txBody>
      </p:sp>
    </p:spTree>
    <p:extLst>
      <p:ext uri="{BB962C8B-B14F-4D97-AF65-F5344CB8AC3E}">
        <p14:creationId xmlns:p14="http://schemas.microsoft.com/office/powerpoint/2010/main" xmlns="" val="2322236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717012" y="2334998"/>
            <a:ext cx="4824240" cy="70802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alt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  <a:cs typeface="Arial" charset="0"/>
              </a:rPr>
              <a:t>Основные направления развития детей и образовательные области</a:t>
            </a: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715962" y="1197337"/>
            <a:ext cx="4127156" cy="720000"/>
          </a:xfrm>
          <a:prstGeom prst="wedgeRectCallout">
            <a:avLst>
              <a:gd name="adj1" fmla="val 40121"/>
              <a:gd name="adj2" fmla="val 93600"/>
            </a:avLst>
          </a:prstGeom>
          <a:gradFill rotWithShape="1">
            <a:gsLst>
              <a:gs pos="0">
                <a:srgbClr val="2DA2BF">
                  <a:shade val="15000"/>
                  <a:satMod val="180000"/>
                </a:srgbClr>
              </a:gs>
              <a:gs pos="50000">
                <a:srgbClr val="2DA2BF">
                  <a:shade val="45000"/>
                  <a:satMod val="170000"/>
                </a:srgbClr>
              </a:gs>
              <a:gs pos="70000">
                <a:srgbClr val="2DA2BF">
                  <a:tint val="99000"/>
                  <a:shade val="65000"/>
                  <a:satMod val="155000"/>
                </a:srgbClr>
              </a:gs>
              <a:gs pos="100000">
                <a:srgbClr val="2DA2BF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2DA2BF">
                <a:satMod val="300000"/>
              </a:srgbClr>
            </a:contourClr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Физическое развитие</a:t>
            </a: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7433340" y="1197604"/>
            <a:ext cx="3860736" cy="719733"/>
          </a:xfrm>
          <a:prstGeom prst="wedgeRectCallout">
            <a:avLst>
              <a:gd name="adj1" fmla="val -40554"/>
              <a:gd name="adj2" fmla="val 93900"/>
            </a:avLst>
          </a:prstGeom>
          <a:gradFill rotWithShape="1">
            <a:gsLst>
              <a:gs pos="0">
                <a:srgbClr val="2DA2BF">
                  <a:shade val="15000"/>
                  <a:satMod val="180000"/>
                </a:srgbClr>
              </a:gs>
              <a:gs pos="50000">
                <a:srgbClr val="2DA2BF">
                  <a:shade val="45000"/>
                  <a:satMod val="170000"/>
                </a:srgbClr>
              </a:gs>
              <a:gs pos="70000">
                <a:srgbClr val="2DA2BF">
                  <a:tint val="99000"/>
                  <a:shade val="65000"/>
                  <a:satMod val="155000"/>
                </a:srgbClr>
              </a:gs>
              <a:gs pos="100000">
                <a:srgbClr val="2DA2BF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2DA2BF">
                <a:satMod val="300000"/>
              </a:srgbClr>
            </a:contourClr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Художественно-эстетическое развитие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66120" y="536812"/>
            <a:ext cx="1981926" cy="576262"/>
          </a:xfrm>
          <a:prstGeom prst="rect">
            <a:avLst/>
          </a:prstGeom>
          <a:solidFill>
            <a:srgbClr val="DEF5FA">
              <a:lumMod val="75000"/>
            </a:srgbClr>
          </a:solidFill>
          <a:ln w="55000" cap="flat" cmpd="thickThin" algn="ctr">
            <a:solidFill>
              <a:srgbClr val="EB641B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anchor="ctr">
            <a:normAutofit fontScale="92500" lnSpcReduction="10000"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Физическая культура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843491" y="536812"/>
            <a:ext cx="1999627" cy="576262"/>
          </a:xfrm>
          <a:prstGeom prst="rect">
            <a:avLst/>
          </a:prstGeom>
          <a:solidFill>
            <a:srgbClr val="DEF5FA">
              <a:lumMod val="75000"/>
            </a:srgbClr>
          </a:solidFill>
          <a:ln w="55000" cap="flat" cmpd="thickThin" algn="ctr">
            <a:solidFill>
              <a:srgbClr val="EB641B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anchor="ctr">
            <a:norm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Здоровье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7433340" y="536812"/>
            <a:ext cx="1908323" cy="576262"/>
          </a:xfrm>
          <a:prstGeom prst="rect">
            <a:avLst/>
          </a:prstGeom>
          <a:solidFill>
            <a:srgbClr val="DEF5FA">
              <a:lumMod val="75000"/>
            </a:srgbClr>
          </a:solidFill>
          <a:ln w="55000" cap="flat" cmpd="thickThin" algn="ctr">
            <a:solidFill>
              <a:srgbClr val="EB641B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anchor="ctr">
            <a:norm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Музыка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9467906" y="536812"/>
            <a:ext cx="1826170" cy="576262"/>
          </a:xfrm>
          <a:prstGeom prst="rect">
            <a:avLst/>
          </a:prstGeom>
          <a:solidFill>
            <a:srgbClr val="DEF5FA">
              <a:lumMod val="75000"/>
            </a:srgbClr>
          </a:solidFill>
          <a:ln w="55000" cap="flat" cmpd="thickThin" algn="ctr">
            <a:solidFill>
              <a:srgbClr val="EB641B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anchor="ctr">
            <a:normAutofit fontScale="85000" lnSpcReduction="10000"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Художествен-</a:t>
            </a:r>
            <a:r>
              <a:rPr kumimoji="0" lang="ru-RU" alt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ное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</a:t>
            </a: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творчество</a:t>
            </a: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766120" y="3451062"/>
            <a:ext cx="4076998" cy="720000"/>
          </a:xfrm>
          <a:prstGeom prst="wedgeRectCallout">
            <a:avLst>
              <a:gd name="adj1" fmla="val 39926"/>
              <a:gd name="adj2" fmla="val -84979"/>
            </a:avLst>
          </a:prstGeom>
          <a:gradFill rotWithShape="1">
            <a:gsLst>
              <a:gs pos="0">
                <a:srgbClr val="2DA2BF">
                  <a:shade val="15000"/>
                  <a:satMod val="180000"/>
                </a:srgbClr>
              </a:gs>
              <a:gs pos="50000">
                <a:srgbClr val="2DA2BF">
                  <a:shade val="45000"/>
                  <a:satMod val="170000"/>
                </a:srgbClr>
              </a:gs>
              <a:gs pos="70000">
                <a:srgbClr val="2DA2BF">
                  <a:tint val="99000"/>
                  <a:shade val="65000"/>
                  <a:satMod val="155000"/>
                </a:srgbClr>
              </a:gs>
              <a:gs pos="100000">
                <a:srgbClr val="2DA2BF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2DA2BF">
                <a:satMod val="300000"/>
              </a:srgbClr>
            </a:contourClr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Познавательно-речевое развитие</a:t>
            </a: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7433340" y="3451062"/>
            <a:ext cx="3860736" cy="720000"/>
          </a:xfrm>
          <a:prstGeom prst="wedgeRectCallout">
            <a:avLst>
              <a:gd name="adj1" fmla="val -40320"/>
              <a:gd name="adj2" fmla="val -90256"/>
            </a:avLst>
          </a:prstGeom>
          <a:gradFill rotWithShape="1">
            <a:gsLst>
              <a:gs pos="0">
                <a:srgbClr val="2DA2BF">
                  <a:shade val="15000"/>
                  <a:satMod val="180000"/>
                </a:srgbClr>
              </a:gs>
              <a:gs pos="50000">
                <a:srgbClr val="2DA2BF">
                  <a:shade val="45000"/>
                  <a:satMod val="170000"/>
                </a:srgbClr>
              </a:gs>
              <a:gs pos="70000">
                <a:srgbClr val="2DA2BF">
                  <a:tint val="99000"/>
                  <a:shade val="65000"/>
                  <a:satMod val="155000"/>
                </a:srgbClr>
              </a:gs>
              <a:gs pos="100000">
                <a:srgbClr val="2DA2BF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2DA2BF">
                <a:satMod val="300000"/>
              </a:srgbClr>
            </a:contourClr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Социально-личностное развитие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766120" y="4339612"/>
            <a:ext cx="1161534" cy="1944208"/>
          </a:xfrm>
          <a:prstGeom prst="rect">
            <a:avLst/>
          </a:prstGeom>
          <a:solidFill>
            <a:srgbClr val="DEF5FA">
              <a:lumMod val="75000"/>
            </a:srgbClr>
          </a:solidFill>
          <a:ln w="55000" cap="flat" cmpd="thickThin" algn="ctr">
            <a:solidFill>
              <a:srgbClr val="C00000"/>
            </a:solidFill>
            <a:prstDash val="solid"/>
            <a:headEnd/>
            <a:tailEnd/>
          </a:ln>
          <a:effectLst/>
        </p:spPr>
        <p:txBody>
          <a:bodyPr vert="vert270" anchor="ctr">
            <a:norm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Коммуникация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2239808" y="4339612"/>
            <a:ext cx="1079464" cy="1944208"/>
          </a:xfrm>
          <a:prstGeom prst="rect">
            <a:avLst/>
          </a:prstGeom>
          <a:solidFill>
            <a:srgbClr val="DEF5FA">
              <a:lumMod val="75000"/>
            </a:srgbClr>
          </a:solidFill>
          <a:ln w="55000" cap="flat" cmpd="thickThin" algn="ctr">
            <a:solidFill>
              <a:srgbClr val="EB641B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vert="vert270" anchor="ctr">
            <a:norm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Познание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3717012" y="4339610"/>
            <a:ext cx="1126106" cy="1944208"/>
          </a:xfrm>
          <a:prstGeom prst="rect">
            <a:avLst/>
          </a:prstGeom>
          <a:solidFill>
            <a:srgbClr val="DEF5FA">
              <a:lumMod val="75000"/>
            </a:srgbClr>
          </a:solidFill>
          <a:ln w="55000" cap="flat" cmpd="thickThin" algn="ctr">
            <a:solidFill>
              <a:srgbClr val="EB641B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vert="vert270" anchor="ctr">
            <a:normAutofit fontScale="92500"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Чтение художественной литературы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7487500" y="4339612"/>
            <a:ext cx="1053751" cy="2016125"/>
          </a:xfrm>
          <a:prstGeom prst="rect">
            <a:avLst/>
          </a:prstGeom>
          <a:solidFill>
            <a:srgbClr val="DEF5FA">
              <a:lumMod val="75000"/>
            </a:srgbClr>
          </a:solidFill>
          <a:ln w="55000" cap="flat" cmpd="thickThin" algn="ctr">
            <a:solidFill>
              <a:srgbClr val="EB641B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vert="vert270" anchor="ctr">
            <a:norm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Социализация</a:t>
            </a: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8913707" y="4339612"/>
            <a:ext cx="996411" cy="2016125"/>
          </a:xfrm>
          <a:prstGeom prst="rect">
            <a:avLst/>
          </a:prstGeom>
          <a:solidFill>
            <a:srgbClr val="DEF5FA">
              <a:lumMod val="75000"/>
            </a:srgbClr>
          </a:solidFill>
          <a:ln w="55000" cap="flat" cmpd="thickThin" algn="ctr">
            <a:solidFill>
              <a:srgbClr val="EB641B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vert="vert270" anchor="ctr">
            <a:norm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Труд</a:t>
            </a: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10243751" y="4339613"/>
            <a:ext cx="1050325" cy="1944206"/>
          </a:xfrm>
          <a:prstGeom prst="rect">
            <a:avLst/>
          </a:prstGeom>
          <a:solidFill>
            <a:srgbClr val="DEF5FA">
              <a:lumMod val="75000"/>
            </a:srgbClr>
          </a:solidFill>
          <a:ln w="55000" cap="flat" cmpd="thickThin" algn="ctr">
            <a:solidFill>
              <a:srgbClr val="EB641B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vert="vert270" anchor="ctr">
            <a:norm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Безопасность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1442454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02043" y="111212"/>
            <a:ext cx="10515600" cy="432485"/>
          </a:xfrm>
          <a:prstGeom prst="rect">
            <a:avLst/>
          </a:prstGeom>
          <a:ln w="5715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</a:t>
            </a:r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«ФИЗИЧЕСКОЕ РАЗВИТИЕ»:</a:t>
            </a:r>
            <a:b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6951" y="249755"/>
            <a:ext cx="9051324" cy="615218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</a:br>
            <a:endParaRPr lang="ru-RU" sz="3100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5670" y="653913"/>
            <a:ext cx="11788346" cy="60724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100" b="1" dirty="0">
                <a:solidFill>
                  <a:prstClr val="black"/>
                </a:solidFill>
                <a:latin typeface="Century Schoolbook"/>
              </a:rPr>
              <a:t>Основная цель:</a:t>
            </a:r>
            <a:endParaRPr lang="ru-RU" sz="1100" dirty="0">
              <a:solidFill>
                <a:prstClr val="black"/>
              </a:solidFill>
              <a:latin typeface="Century Schoolbook"/>
            </a:endParaRP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здорового, жизнерадостного, жизнестойкого, физически совершенного, гармонически и творчески развитого ребёнка</a:t>
            </a: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физического развития: 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Оздоровительные: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формирование правильной осанки; развитие гармоничного телосложения; развитие мышц лица, туловища, ног, рук, плечевого пояса, кистей, пальцев, шеи, глаз, внутренних органов </a:t>
            </a: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формирование двигательных умений и навыков; развитие психофизических качеств (быстроты, силы, гибкости, выносливости, глазомера, ловкости); развитие двигательных способностей (функции равновесия, координации движений)  </a:t>
            </a: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формирование потребности в ежедневных физических упражнениях; воспитание умения рационально использовать физические упражнения в самостоятельной двигательной деятельности; приобретение грации, пластичности, выразительности движений; воспитание самостоятельности, инициативности, самоорганизации, взаимопомощи</a:t>
            </a: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работы по физическому развитию детей в дошкольном учреждении: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опыта в двигательной деятельности, связанной с выполнением упражнений, направленных на развитие физических качеств (координация, гибкость)</a:t>
            </a: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опыта в двигательной деятельности, способствующей правильному формированию опорно-двигательной системы организма, развитию равновесия, координации движения</a:t>
            </a: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опыта в двигательной активности, способствующей развитию крупной и мелкой моторики обеих рук</a:t>
            </a: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опыта в двигательной деятельности, связанной с правильным, не наносящим ущерб организму выполнением основных движений (ходьба, бег, мягкие прыжки, повороты в стороны)</a:t>
            </a: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начальных представлений о некоторых видах спорта; овладение подвижными играми с правилами</a:t>
            </a: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целенаправленности и саморегуляции в двигательной сфере</a:t>
            </a: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ценностей здорового образа жизни; овладение его элементарными нормами и правилами </a:t>
            </a: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(в питании, двигательном режиме, закаливании, при формировании полезных привычек и др.)</a:t>
            </a:r>
          </a:p>
          <a:p>
            <a:pPr lvl="0" algn="just">
              <a:lnSpc>
                <a:spcPct val="120000"/>
              </a:lnSpc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0263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20328" y="135926"/>
            <a:ext cx="8068961" cy="580767"/>
          </a:xfrm>
          <a:prstGeom prst="rect">
            <a:avLst/>
          </a:prstGeom>
          <a:ln w="5715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8982" y="1011221"/>
            <a:ext cx="11071655" cy="51244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200" b="1" dirty="0">
                <a:solidFill>
                  <a:prstClr val="black"/>
                </a:solidFill>
                <a:latin typeface="Century Schoolbook"/>
              </a:rPr>
              <a:t>Основная цель:</a:t>
            </a:r>
            <a:endParaRPr lang="ru-RU" sz="1200" dirty="0">
              <a:solidFill>
                <a:prstClr val="black"/>
              </a:solidFill>
              <a:latin typeface="Century Schoolbook"/>
            </a:endParaRP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200" dirty="0">
                <a:solidFill>
                  <a:prstClr val="black"/>
                </a:solidFill>
                <a:latin typeface="Century Schoolbook"/>
              </a:rPr>
              <a:t>ознакомление с окружающим социальным миром, с природой и природными явлениями; формирование целостной картины мира; формирование элементарных математических представлений; развитие познавательно-исследовательской деятельности.</a:t>
            </a: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200" b="1" dirty="0">
                <a:solidFill>
                  <a:prstClr val="black"/>
                </a:solidFill>
                <a:latin typeface="Century Schoolbook"/>
              </a:rPr>
              <a:t>Задачи познавательного развития по ФГОС ДО:</a:t>
            </a:r>
            <a:endParaRPr lang="ru-RU" sz="1200" dirty="0">
              <a:solidFill>
                <a:prstClr val="black"/>
              </a:solidFill>
              <a:latin typeface="Century Schoolbook"/>
            </a:endParaRP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200" dirty="0">
                <a:solidFill>
                  <a:prstClr val="black"/>
                </a:solidFill>
                <a:latin typeface="Century Schoolbook"/>
              </a:rPr>
              <a:t>Развитие интересов детей, любознательности и познавательной мотивации</a:t>
            </a: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200" dirty="0">
                <a:solidFill>
                  <a:prstClr val="black"/>
                </a:solidFill>
                <a:latin typeface="Century Schoolbook"/>
              </a:rPr>
              <a:t>Формирование познавательных действий, становление сознания</a:t>
            </a: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200" dirty="0">
                <a:solidFill>
                  <a:prstClr val="black"/>
                </a:solidFill>
                <a:latin typeface="Century Schoolbook"/>
              </a:rPr>
              <a:t>Развитие воображения и творческой активности</a:t>
            </a: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200" dirty="0">
                <a:solidFill>
                  <a:prstClr val="black"/>
                </a:solidFill>
                <a:latin typeface="Century Schoolbook"/>
              </a:rPr>
              <a:t>Формирование первичных представлений о себе, других людях</a:t>
            </a: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200" dirty="0">
                <a:solidFill>
                  <a:prstClr val="black"/>
                </a:solidFill>
                <a:latin typeface="Century Schoolbook"/>
              </a:rPr>
              <a:t>Формирование первичных представлений об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</a:t>
            </a: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200" dirty="0">
                <a:solidFill>
                  <a:prstClr val="black"/>
                </a:solidFill>
                <a:latin typeface="Century Schoolbook"/>
              </a:rPr>
              <a:t>Формирование первичных представлений о малой Родине и Отечестве, представлений о социокультурных ценностях нашего народа, об отечественных традициях и праздниках, о планете Земля как общем доме людей, о многообразии стран и народов мира</a:t>
            </a: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200" dirty="0">
                <a:solidFill>
                  <a:prstClr val="black"/>
                </a:solidFill>
                <a:latin typeface="Century Schoolbook"/>
              </a:rPr>
              <a:t>Формирование первичных представлений об особенностях природы</a:t>
            </a: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200" b="1" dirty="0">
                <a:solidFill>
                  <a:prstClr val="black"/>
                </a:solidFill>
                <a:latin typeface="Century Schoolbook"/>
              </a:rPr>
              <a:t>Основные направления работы по познавательному развитию детей в дошкольном учреждении:</a:t>
            </a:r>
            <a:endParaRPr lang="ru-RU" sz="1200" dirty="0">
              <a:solidFill>
                <a:prstClr val="black"/>
              </a:solidFill>
              <a:latin typeface="Century Schoolbook"/>
            </a:endParaRP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200" i="1" dirty="0">
                <a:solidFill>
                  <a:prstClr val="black"/>
                </a:solidFill>
                <a:latin typeface="Century Schoolbook"/>
              </a:rPr>
              <a:t>Развитие познавательно-исследовательской деятельности</a:t>
            </a:r>
            <a:endParaRPr lang="ru-RU" sz="1200" dirty="0">
              <a:solidFill>
                <a:prstClr val="black"/>
              </a:solidFill>
              <a:latin typeface="Century Schoolbook"/>
            </a:endParaRP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200" i="1" dirty="0">
                <a:solidFill>
                  <a:prstClr val="black"/>
                </a:solidFill>
                <a:latin typeface="Century Schoolbook"/>
              </a:rPr>
              <a:t>Приобщение к социокультурным ценностям</a:t>
            </a:r>
            <a:endParaRPr lang="ru-RU" sz="1200" dirty="0">
              <a:solidFill>
                <a:prstClr val="black"/>
              </a:solidFill>
              <a:latin typeface="Century Schoolbook"/>
            </a:endParaRP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200" i="1" dirty="0">
                <a:solidFill>
                  <a:prstClr val="black"/>
                </a:solidFill>
                <a:latin typeface="Century Schoolbook"/>
              </a:rPr>
              <a:t>Формирование элементарных математических представлений</a:t>
            </a:r>
            <a:endParaRPr lang="ru-RU" sz="1200" dirty="0">
              <a:solidFill>
                <a:prstClr val="black"/>
              </a:solidFill>
              <a:latin typeface="Century Schoolbook"/>
            </a:endParaRP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200" i="1" dirty="0">
                <a:solidFill>
                  <a:prstClr val="black"/>
                </a:solidFill>
                <a:latin typeface="Century Schoolbook"/>
              </a:rPr>
              <a:t>Ознакомление с миром природы</a:t>
            </a:r>
            <a:endParaRPr lang="ru-RU" sz="1200" dirty="0">
              <a:solidFill>
                <a:prstClr val="black"/>
              </a:solidFill>
              <a:latin typeface="Century Schoolbook"/>
            </a:endParaRP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18981" y="234778"/>
            <a:ext cx="10713311" cy="776443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ОБРАЗОВАТЕЛЬНАЯ </a:t>
            </a:r>
            <a:r>
              <a:rPr lang="ru-RU" sz="1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</a:t>
            </a:r>
            <a:r>
              <a:rPr lang="ru-RU" sz="1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«ПОЗНАВАТЕЛЬНОЕ  РАЗВИТИЕ»</a:t>
            </a:r>
            <a:r>
              <a:rPr lang="ru-RU" sz="1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10655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345989" y="135925"/>
            <a:ext cx="11602995" cy="605480"/>
          </a:xfrm>
          <a:prstGeom prst="homePlate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50323" y="123568"/>
            <a:ext cx="10552671" cy="48191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>
                <a:ln w="12700">
                  <a:noFill/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ru-RU" altLang="ru-RU" sz="3100" b="1" dirty="0">
                <a:ln w="12700">
                  <a:noFill/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Общие сведения о дошкольном </a:t>
            </a:r>
            <a:r>
              <a:rPr lang="ru-RU" altLang="ru-RU" sz="3100" b="1" dirty="0" smtClean="0">
                <a:ln w="12700">
                  <a:noFill/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образовательном </a:t>
            </a:r>
            <a:r>
              <a:rPr lang="ru-RU" altLang="ru-RU" sz="3100" b="1" dirty="0">
                <a:ln w="12700">
                  <a:noFill/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учреждении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93143953"/>
              </p:ext>
            </p:extLst>
          </p:nvPr>
        </p:nvGraphicFramePr>
        <p:xfrm>
          <a:off x="3231930" y="930133"/>
          <a:ext cx="8469491" cy="6236116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000677"/>
                <a:gridCol w="5468814"/>
              </a:tblGrid>
              <a:tr h="5807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Наименование учреждения в соответствии с уставом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Муниципальное </a:t>
                      </a:r>
                      <a:r>
                        <a:rPr lang="ru-RU" sz="1600" b="1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дошкольное </a:t>
                      </a: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образовательное учреждение </a:t>
                      </a:r>
                      <a:r>
                        <a:rPr lang="ru-RU" sz="1600" b="1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Тамбовский </a:t>
                      </a: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детский </a:t>
                      </a:r>
                      <a:r>
                        <a:rPr lang="ru-RU" sz="1600" b="1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сад № 1  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59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Учредитель: 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Муниципальное образование Тамбовский район 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67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Юридический и фактический адрес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улица </a:t>
                      </a:r>
                      <a:r>
                        <a:rPr lang="ru-RU" sz="1600" b="1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50 лет</a:t>
                      </a:r>
                      <a:r>
                        <a:rPr lang="ru-RU" sz="1600" b="1" baseline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Октября, д. 23 Г</a:t>
                      </a:r>
                      <a:r>
                        <a:rPr lang="ru-RU" sz="1600" b="1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Тамбовский  район, Амурская область, </a:t>
                      </a:r>
                      <a:r>
                        <a:rPr lang="ru-RU" sz="1600" b="1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676950;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улица Крестьянская, д. 29</a:t>
                      </a:r>
                      <a:r>
                        <a:rPr lang="ru-RU" sz="1600" b="1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Тамбовский  район, Амурская область, 676950;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переулок Кирпичный,  д. 21, </a:t>
                      </a:r>
                      <a:r>
                        <a:rPr lang="ru-RU" sz="1600" b="1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Тамбовский  район, Амурская область, 676950.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13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Телефон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8(416)3821344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54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Электронный адрес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teremok69@bk.ru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54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Сайт 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rId2"/>
                        </a:rPr>
                        <a:t>http</a:t>
                      </a:r>
                      <a:r>
                        <a:rPr lang="ru-RU" sz="1600" b="1" u="sng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rId2"/>
                        </a:rPr>
                        <a:t>://тамбсад1.рус</a:t>
                      </a:r>
                      <a:r>
                        <a:rPr lang="ru-RU" sz="1600" b="1" u="sng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70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Действующий Устав зарегистрирован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20.06.2018 г.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94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Номер и дата выдачи лицензии, кем выдана 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Серия 28 </a:t>
                      </a:r>
                      <a:r>
                        <a:rPr lang="ru-RU" sz="1600" b="1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Л01  </a:t>
                      </a: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№  </a:t>
                      </a:r>
                      <a:r>
                        <a:rPr lang="ru-RU" sz="1600" b="1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0000411 </a:t>
                      </a: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Министерство образования  и науки Амурской области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667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Фамилия, имя, отчество руководителя, стаж работы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Заведующий </a:t>
                      </a:r>
                      <a:r>
                        <a:rPr lang="ru-RU" sz="1600" b="1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МДОУ </a:t>
                      </a:r>
                      <a:r>
                        <a:rPr lang="ru-RU" sz="1600" b="1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Степовская</a:t>
                      </a:r>
                      <a:r>
                        <a:rPr lang="ru-RU" sz="1600" b="1" baseline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Виктория Викторовна</a:t>
                      </a:r>
                      <a:r>
                        <a:rPr lang="ru-RU" sz="1600" b="1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стаж работы </a:t>
                      </a:r>
                      <a:r>
                        <a:rPr lang="ru-RU" sz="1600" b="1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 лет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996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Режим работы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МДОУ Тамбовский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детский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сад № 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  7.30 часов до </a:t>
                      </a:r>
                      <a:r>
                        <a:rPr lang="ru-RU" sz="1600" b="1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18.0 </a:t>
                      </a: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часов: полного дня, </a:t>
                      </a: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10,5 часового пребывания; </a:t>
                      </a:r>
                      <a:r>
                        <a:rPr lang="ru-RU" sz="16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пятидневная рабочая неделя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 descr="C:\Users\мелкий\Desktop\фото , портфолио\ПРОГУЛКА\DSC_004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102"/>
          <a:stretch/>
        </p:blipFill>
        <p:spPr bwMode="auto">
          <a:xfrm>
            <a:off x="177420" y="3585094"/>
            <a:ext cx="2848229" cy="257686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:\Users\User\Desktop\ПЕДАГОГИ\фото сад\DSC0182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138" y="1308538"/>
            <a:ext cx="2490951" cy="1576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92739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20675" y="135925"/>
            <a:ext cx="8668267" cy="580767"/>
          </a:xfrm>
          <a:prstGeom prst="rect">
            <a:avLst/>
          </a:prstGeom>
          <a:ln w="5715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8982" y="1258356"/>
            <a:ext cx="11071655" cy="43858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200" b="1" dirty="0">
                <a:solidFill>
                  <a:prstClr val="black"/>
                </a:solidFill>
                <a:latin typeface="Century Schoolbook"/>
              </a:rPr>
              <a:t>Основная цель:</a:t>
            </a:r>
            <a:endParaRPr lang="ru-RU" sz="1200" dirty="0">
              <a:solidFill>
                <a:prstClr val="black"/>
              </a:solidFill>
              <a:latin typeface="Century Schoolbook"/>
            </a:endParaRP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200" dirty="0">
                <a:solidFill>
                  <a:prstClr val="black"/>
                </a:solidFill>
                <a:latin typeface="Century Schoolbook"/>
              </a:rPr>
              <a:t>формирование интереса к эстетической стороне окружающей действительности; развитие эстетических чувств детей; развитие детского художественного творчества, интереса к самостоятельной творческой деятельности.</a:t>
            </a: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200" b="1" dirty="0">
                <a:solidFill>
                  <a:prstClr val="black"/>
                </a:solidFill>
                <a:latin typeface="Century Schoolbook"/>
              </a:rPr>
              <a:t>Задачи художественно-эстетического развития по ФГОС ДО:</a:t>
            </a:r>
            <a:endParaRPr lang="ru-RU" sz="1200" dirty="0">
              <a:solidFill>
                <a:prstClr val="black"/>
              </a:solidFill>
              <a:latin typeface="Century Schoolbook"/>
            </a:endParaRP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200" dirty="0">
                <a:solidFill>
                  <a:prstClr val="black"/>
                </a:solidFill>
                <a:latin typeface="Century Schoolbook"/>
              </a:rPr>
              <a:t>Развитие предпосылок ценностно-смыслового восприятия и понимания произведений искусства, мира природы</a:t>
            </a: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200" dirty="0">
                <a:solidFill>
                  <a:prstClr val="black"/>
                </a:solidFill>
                <a:latin typeface="Century Schoolbook"/>
              </a:rPr>
              <a:t>Становление эстетического отношения к окружающему миру</a:t>
            </a: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200" dirty="0">
                <a:solidFill>
                  <a:prstClr val="black"/>
                </a:solidFill>
                <a:latin typeface="Century Schoolbook"/>
              </a:rPr>
              <a:t>Формирование элементарных представлений о видах искусства</a:t>
            </a: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200" dirty="0">
                <a:solidFill>
                  <a:prstClr val="black"/>
                </a:solidFill>
                <a:latin typeface="Century Schoolbook"/>
              </a:rPr>
              <a:t>Восприятие музыки</a:t>
            </a: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200" dirty="0">
                <a:solidFill>
                  <a:prstClr val="black"/>
                </a:solidFill>
                <a:latin typeface="Century Schoolbook"/>
              </a:rPr>
              <a:t> Восприятие художественной литературы, фольклора</a:t>
            </a: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200" dirty="0">
                <a:solidFill>
                  <a:prstClr val="black"/>
                </a:solidFill>
                <a:latin typeface="Century Schoolbook"/>
              </a:rPr>
              <a:t>Стимулирование сопереживания персонажам художественных произведений</a:t>
            </a: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200" dirty="0">
                <a:solidFill>
                  <a:prstClr val="black"/>
                </a:solidFill>
                <a:latin typeface="Century Schoolbook"/>
              </a:rPr>
              <a:t>Реализация самостоятельной творческой деятельности (изобразительной, конструктивно-модельной, музыкальной и др.)</a:t>
            </a: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200" b="1" dirty="0">
                <a:solidFill>
                  <a:prstClr val="black"/>
                </a:solidFill>
                <a:latin typeface="Century Schoolbook"/>
              </a:rPr>
              <a:t>Основные направления работы по художественно-эстетическому развитию </a:t>
            </a:r>
            <a:endParaRPr lang="ru-RU" sz="1200" dirty="0">
              <a:solidFill>
                <a:prstClr val="black"/>
              </a:solidFill>
              <a:latin typeface="Century Schoolbook"/>
            </a:endParaRP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200" b="1" dirty="0">
                <a:solidFill>
                  <a:prstClr val="black"/>
                </a:solidFill>
                <a:latin typeface="Century Schoolbook"/>
              </a:rPr>
              <a:t>детей в дошкольном учреждении:</a:t>
            </a:r>
            <a:endParaRPr lang="ru-RU" sz="1200" dirty="0">
              <a:solidFill>
                <a:prstClr val="black"/>
              </a:solidFill>
              <a:latin typeface="Century Schoolbook"/>
            </a:endParaRP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200" i="1" dirty="0">
                <a:solidFill>
                  <a:prstClr val="black"/>
                </a:solidFill>
                <a:latin typeface="Century Schoolbook"/>
              </a:rPr>
              <a:t>Приобщение к искусству</a:t>
            </a:r>
            <a:endParaRPr lang="ru-RU" sz="1200" dirty="0">
              <a:solidFill>
                <a:prstClr val="black"/>
              </a:solidFill>
              <a:latin typeface="Century Schoolbook"/>
            </a:endParaRP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200" i="1" dirty="0">
                <a:solidFill>
                  <a:prstClr val="black"/>
                </a:solidFill>
                <a:latin typeface="Century Schoolbook"/>
              </a:rPr>
              <a:t>Изобразительная деятельность</a:t>
            </a:r>
            <a:endParaRPr lang="ru-RU" sz="1200" dirty="0">
              <a:solidFill>
                <a:prstClr val="black"/>
              </a:solidFill>
              <a:latin typeface="Century Schoolbook"/>
            </a:endParaRP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200" i="1" dirty="0">
                <a:solidFill>
                  <a:prstClr val="black"/>
                </a:solidFill>
                <a:latin typeface="Century Schoolbook"/>
              </a:rPr>
              <a:t>Конструктивно-модельная  деятельность</a:t>
            </a:r>
            <a:endParaRPr lang="ru-RU" sz="1200" dirty="0">
              <a:solidFill>
                <a:prstClr val="black"/>
              </a:solidFill>
              <a:latin typeface="Century Schoolbook"/>
            </a:endParaRPr>
          </a:p>
          <a:p>
            <a:pPr marL="274320" lvl="0" indent="-274320" algn="just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1200" i="1" dirty="0">
                <a:solidFill>
                  <a:prstClr val="black"/>
                </a:solidFill>
                <a:latin typeface="Century Schoolbook"/>
              </a:rPr>
              <a:t>Музыкальная  деятельность</a:t>
            </a:r>
            <a:endParaRPr lang="ru-RU" sz="12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2995" y="234778"/>
            <a:ext cx="11219935" cy="776443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ОБРАЗОВАТЕЛЬНАЯ </a:t>
            </a:r>
            <a:r>
              <a:rPr lang="ru-RU" sz="1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</a:t>
            </a:r>
            <a:r>
              <a:rPr lang="ru-RU" sz="1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«ХУДОЖЕСТВЕННО-ЭСТЕТИЧИСКОЕ   РАЗВИТИЕ»</a:t>
            </a:r>
            <a:r>
              <a:rPr lang="ru-RU" sz="1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68750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99752" y="135926"/>
            <a:ext cx="9687698" cy="580767"/>
          </a:xfrm>
          <a:prstGeom prst="rect">
            <a:avLst/>
          </a:prstGeom>
          <a:ln w="5715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29049" y="0"/>
            <a:ext cx="10379675" cy="716693"/>
          </a:xfrm>
        </p:spPr>
        <p:txBody>
          <a:bodyPr>
            <a:normAutofit/>
          </a:bodyPr>
          <a:lstStyle/>
          <a:p>
            <a:pPr algn="ctr"/>
            <a:r>
              <a:rPr lang="ru-RU" sz="2800" b="1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вариативной части программы: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99752" y="1175225"/>
            <a:ext cx="4265963" cy="2071702"/>
          </a:xfrm>
          <a:prstGeom prst="rect">
            <a:avLst/>
          </a:prstGeom>
          <a:solidFill>
            <a:srgbClr val="99CCFF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</a:rPr>
              <a:t>1. РЕГИОНАЛЬНЫЙ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</a:rPr>
              <a:t>КОМПОНЕНТ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500014" y="1236225"/>
            <a:ext cx="4287436" cy="2071702"/>
          </a:xfrm>
          <a:prstGeom prst="rect">
            <a:avLst/>
          </a:prstGeom>
          <a:solidFill>
            <a:srgbClr val="99CCFF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</a:rPr>
              <a:t> 2. ОСВОЕНИЕ НОВЫХ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</a:rPr>
              <a:t>ОБРАЗОВАТЕЛЬНЫХ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</a:rPr>
              <a:t>ТЕХНОЛОГИЙ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099751" y="3654514"/>
            <a:ext cx="5115697" cy="2289086"/>
          </a:xfrm>
          <a:prstGeom prst="rect">
            <a:avLst/>
          </a:prstGeom>
          <a:solidFill>
            <a:srgbClr val="99CCFF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</a:rPr>
              <a:t>3. ДОПОЛНИТЕЛЬНОЕ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</a:rPr>
              <a:t>ОБРАЗОВАНИЕ В КРУЖКАХ,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</a:rPr>
              <a:t>СЕКЦИЯХ </a:t>
            </a:r>
          </a:p>
        </p:txBody>
      </p:sp>
    </p:spTree>
    <p:extLst>
      <p:ext uri="{BB962C8B-B14F-4D97-AF65-F5344CB8AC3E}">
        <p14:creationId xmlns:p14="http://schemas.microsoft.com/office/powerpoint/2010/main" xmlns="" val="31496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35676" y="226253"/>
            <a:ext cx="9638270" cy="441011"/>
          </a:xfrm>
          <a:prstGeom prst="rect">
            <a:avLst/>
          </a:prstGeom>
          <a:ln w="5715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18982" y="234778"/>
            <a:ext cx="10663884" cy="481915"/>
          </a:xfrm>
        </p:spPr>
        <p:txBody>
          <a:bodyPr>
            <a:normAutofit/>
          </a:bodyPr>
          <a:lstStyle/>
          <a:p>
            <a:r>
              <a:rPr lang="ru-RU" sz="1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взаимодействия с семьями воспитанников: </a:t>
            </a:r>
            <a:endParaRPr lang="ru-RU" sz="2400" dirty="0"/>
          </a:p>
        </p:txBody>
      </p:sp>
      <p:sp>
        <p:nvSpPr>
          <p:cNvPr id="5" name="AutoShape 28"/>
          <p:cNvSpPr>
            <a:spLocks noChangeArrowheads="1"/>
          </p:cNvSpPr>
          <p:nvPr/>
        </p:nvSpPr>
        <p:spPr bwMode="gray">
          <a:xfrm>
            <a:off x="1235676" y="1272746"/>
            <a:ext cx="9638270" cy="1482811"/>
          </a:xfrm>
          <a:prstGeom prst="roundRect">
            <a:avLst>
              <a:gd name="adj" fmla="val 50000"/>
            </a:avLst>
          </a:prstGeom>
          <a:solidFill>
            <a:srgbClr val="7598D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ru-RU" sz="2000" b="1" u="sng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ВЗАИМОПОЗНАНИЕ И ВЗАИМОИНФОРМИРОВАНИЕ </a:t>
            </a:r>
          </a:p>
          <a:p>
            <a:pPr lvl="0" algn="ctr"/>
            <a:r>
              <a:rPr lang="ru-RU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(беседы, консультации, буклеты, памятки, папки-передвижки, </a:t>
            </a:r>
            <a:r>
              <a:rPr lang="ru-RU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</a:t>
            </a:r>
            <a:r>
              <a:rPr lang="ru-RU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посещение </a:t>
            </a:r>
            <a:endParaRPr lang="ru-RU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 </a:t>
            </a:r>
            <a:r>
              <a:rPr lang="ru-RU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дому, сбор сведений о семье</a:t>
            </a:r>
            <a:r>
              <a:rPr lang="ru-RU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Дней открытых дверей, </a:t>
            </a:r>
            <a:endParaRPr lang="ru-RU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</a:t>
            </a:r>
            <a:r>
              <a:rPr lang="ru-RU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сайт ДОУ)</a:t>
            </a:r>
          </a:p>
        </p:txBody>
      </p:sp>
      <p:sp>
        <p:nvSpPr>
          <p:cNvPr id="8" name="AutoShape 28"/>
          <p:cNvSpPr>
            <a:spLocks noChangeArrowheads="1"/>
          </p:cNvSpPr>
          <p:nvPr/>
        </p:nvSpPr>
        <p:spPr bwMode="gray">
          <a:xfrm>
            <a:off x="1235676" y="2967941"/>
            <a:ext cx="9638270" cy="1357322"/>
          </a:xfrm>
          <a:prstGeom prst="roundRect">
            <a:avLst>
              <a:gd name="adj" fmla="val 50000"/>
            </a:avLst>
          </a:prstGeom>
          <a:solidFill>
            <a:srgbClr val="7598D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>
              <a:lnSpc>
                <a:spcPct val="90000"/>
              </a:lnSpc>
            </a:pPr>
            <a:r>
              <a:rPr lang="ru-RU" altLang="ru-RU" sz="2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НЕПРЕРЫВНОЕ ОБРАЗОВАНИЕ ВОСПИТЫВАЮЩИХ ВЗРОСЛЫХ</a:t>
            </a:r>
          </a:p>
          <a:p>
            <a:pPr lvl="0" algn="ctr">
              <a:lnSpc>
                <a:spcPct val="90000"/>
              </a:lnSpc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(родительские собрания, семинары-практикумы, тренинги, </a:t>
            </a:r>
          </a:p>
          <a:p>
            <a:pPr lvl="0" algn="ctr">
              <a:lnSpc>
                <a:spcPct val="90000"/>
              </a:lnSpc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мастер-классы, круглые столы)</a:t>
            </a:r>
            <a:endParaRPr lang="en-US" alt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28"/>
          <p:cNvSpPr>
            <a:spLocks noChangeArrowheads="1"/>
          </p:cNvSpPr>
          <p:nvPr/>
        </p:nvSpPr>
        <p:spPr bwMode="gray">
          <a:xfrm>
            <a:off x="1235676" y="4767736"/>
            <a:ext cx="9638270" cy="1341932"/>
          </a:xfrm>
          <a:prstGeom prst="roundRect">
            <a:avLst>
              <a:gd name="adj" fmla="val 50000"/>
            </a:avLst>
          </a:prstGeom>
          <a:solidFill>
            <a:srgbClr val="7598D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>
              <a:lnSpc>
                <a:spcPct val="90000"/>
              </a:lnSpc>
            </a:pPr>
            <a:r>
              <a:rPr lang="ru-RU" altLang="ru-RU" sz="2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ДЕЯТЕЛЬНОСТЬ </a:t>
            </a:r>
            <a:r>
              <a:rPr lang="ru-RU" altLang="ru-RU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</a:t>
            </a:r>
            <a:r>
              <a:rPr lang="ru-RU" altLang="ru-RU" sz="2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РОДИТЕЛЕЙ, ДЕТЕЙ</a:t>
            </a:r>
          </a:p>
          <a:p>
            <a:pPr lvl="0" algn="ctr">
              <a:lnSpc>
                <a:spcPct val="90000"/>
              </a:lnSpc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(участие в проектной деятельности, праздники, фестивали, совместные походы и экскурсии,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совместное участие в конкурсах</a:t>
            </a:r>
            <a:r>
              <a:rPr lang="ru-RU" dirty="0">
                <a:solidFill>
                  <a:srgbClr val="002060"/>
                </a:solidFill>
                <a:latin typeface="Century Schoolbook"/>
              </a:rPr>
              <a:t>)</a:t>
            </a:r>
            <a:endParaRPr lang="en-US" altLang="ru-RU" b="1" dirty="0">
              <a:solidFill>
                <a:srgbClr val="002060"/>
              </a:solidFill>
              <a:latin typeface="Century Schoolbook"/>
              <a:cs typeface="Arial" charset="0"/>
            </a:endParaRPr>
          </a:p>
        </p:txBody>
      </p:sp>
      <p:sp>
        <p:nvSpPr>
          <p:cNvPr id="10" name="AutoShape 16"/>
          <p:cNvSpPr>
            <a:spLocks noChangeArrowheads="1"/>
          </p:cNvSpPr>
          <p:nvPr/>
        </p:nvSpPr>
        <p:spPr bwMode="blackGray">
          <a:xfrm rot="16200000" flipH="1" flipV="1">
            <a:off x="5220963" y="559373"/>
            <a:ext cx="657763" cy="755650"/>
          </a:xfrm>
          <a:prstGeom prst="rightArrow">
            <a:avLst>
              <a:gd name="adj1" fmla="val 46509"/>
              <a:gd name="adj2" fmla="val 42052"/>
            </a:avLst>
          </a:prstGeom>
          <a:gradFill rotWithShape="1">
            <a:gsLst>
              <a:gs pos="0">
                <a:srgbClr val="7598D9">
                  <a:gamma/>
                  <a:tint val="0"/>
                  <a:invGamma/>
                  <a:alpha val="0"/>
                </a:srgbClr>
              </a:gs>
              <a:gs pos="100000">
                <a:srgbClr val="7598D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</a:endParaRPr>
          </a:p>
        </p:txBody>
      </p:sp>
      <p:sp>
        <p:nvSpPr>
          <p:cNvPr id="11" name="AutoShape 34"/>
          <p:cNvSpPr>
            <a:spLocks noChangeArrowheads="1"/>
          </p:cNvSpPr>
          <p:nvPr/>
        </p:nvSpPr>
        <p:spPr bwMode="blackGray">
          <a:xfrm rot="16200000" flipV="1">
            <a:off x="6114196" y="678190"/>
            <a:ext cx="636883" cy="755650"/>
          </a:xfrm>
          <a:prstGeom prst="rightArrow">
            <a:avLst>
              <a:gd name="adj1" fmla="val 46509"/>
              <a:gd name="adj2" fmla="val 42098"/>
            </a:avLst>
          </a:prstGeom>
          <a:gradFill rotWithShape="1">
            <a:gsLst>
              <a:gs pos="0">
                <a:srgbClr val="FE8637">
                  <a:gamma/>
                  <a:tint val="0"/>
                  <a:invGamma/>
                  <a:alpha val="0"/>
                </a:srgbClr>
              </a:gs>
              <a:gs pos="100000">
                <a:srgbClr val="FE8637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2634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35676" y="485745"/>
            <a:ext cx="9638270" cy="1148204"/>
          </a:xfrm>
          <a:prstGeom prst="rect">
            <a:avLst/>
          </a:prstGeom>
          <a:ln w="5715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реализации Программы должны обеспечивать полноценное развитие личности во всех основных образовательных областях, через: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18982" y="234778"/>
            <a:ext cx="10107829" cy="1139679"/>
          </a:xfrm>
        </p:spPr>
        <p:txBody>
          <a:bodyPr>
            <a:normAutofit/>
          </a:bodyPr>
          <a:lstStyle/>
          <a:p>
            <a:r>
              <a:rPr lang="ru-RU" sz="1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endParaRPr lang="ru-RU" sz="2400" dirty="0"/>
          </a:p>
        </p:txBody>
      </p:sp>
      <p:sp>
        <p:nvSpPr>
          <p:cNvPr id="12" name="Семиугольник 11"/>
          <p:cNvSpPr/>
          <p:nvPr/>
        </p:nvSpPr>
        <p:spPr>
          <a:xfrm>
            <a:off x="778479" y="2439512"/>
            <a:ext cx="2520777" cy="2206991"/>
          </a:xfrm>
          <a:prstGeom prst="heptagon">
            <a:avLst/>
          </a:prstGeom>
          <a:solidFill>
            <a:srgbClr val="FEB0F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Различные виды детской деятельности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емиугольник 12"/>
          <p:cNvSpPr/>
          <p:nvPr/>
        </p:nvSpPr>
        <p:spPr>
          <a:xfrm rot="1337172">
            <a:off x="2794944" y="3742386"/>
            <a:ext cx="2447196" cy="2365217"/>
          </a:xfrm>
          <a:prstGeom prst="heptagon">
            <a:avLst/>
          </a:prstGeom>
          <a:solidFill>
            <a:srgbClr val="67B79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Режимные моменты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емиугольник 13"/>
          <p:cNvSpPr/>
          <p:nvPr/>
        </p:nvSpPr>
        <p:spPr>
          <a:xfrm rot="21370204">
            <a:off x="5101582" y="3824362"/>
            <a:ext cx="2466175" cy="2300899"/>
          </a:xfrm>
          <a:prstGeom prst="heptagon">
            <a:avLst/>
          </a:prstGeom>
          <a:solidFill>
            <a:srgbClr val="C1C95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деятельность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емиугольник 14"/>
          <p:cNvSpPr/>
          <p:nvPr/>
        </p:nvSpPr>
        <p:spPr>
          <a:xfrm rot="1412722">
            <a:off x="7594772" y="3795492"/>
            <a:ext cx="2280142" cy="2301455"/>
          </a:xfrm>
          <a:prstGeom prst="heptagon">
            <a:avLst/>
          </a:prstGeom>
          <a:solidFill>
            <a:srgbClr val="FC22F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4518" y="2312314"/>
            <a:ext cx="2409398" cy="2108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Блок-схема: узел 1"/>
          <p:cNvSpPr/>
          <p:nvPr/>
        </p:nvSpPr>
        <p:spPr>
          <a:xfrm>
            <a:off x="9754373" y="2638168"/>
            <a:ext cx="457200" cy="457200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10276189" y="2656704"/>
            <a:ext cx="457200" cy="457200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 rot="13894062">
            <a:off x="9894462" y="3187893"/>
            <a:ext cx="408044" cy="6057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Месяц 3"/>
          <p:cNvSpPr/>
          <p:nvPr/>
        </p:nvSpPr>
        <p:spPr>
          <a:xfrm rot="15183294">
            <a:off x="10047588" y="3451775"/>
            <a:ext cx="457200" cy="91440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6-конечная звезда 19"/>
          <p:cNvSpPr/>
          <p:nvPr/>
        </p:nvSpPr>
        <p:spPr>
          <a:xfrm>
            <a:off x="10366066" y="2761477"/>
            <a:ext cx="273102" cy="216504"/>
          </a:xfrm>
          <a:prstGeom prst="star6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6-конечная звезда 20"/>
          <p:cNvSpPr/>
          <p:nvPr/>
        </p:nvSpPr>
        <p:spPr>
          <a:xfrm>
            <a:off x="9825382" y="2777052"/>
            <a:ext cx="273102" cy="216504"/>
          </a:xfrm>
          <a:prstGeom prst="star6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0681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18982" y="234778"/>
            <a:ext cx="10107829" cy="1139679"/>
          </a:xfrm>
        </p:spPr>
        <p:txBody>
          <a:bodyPr>
            <a:normAutofit/>
          </a:bodyPr>
          <a:lstStyle/>
          <a:p>
            <a:r>
              <a:rPr lang="ru-RU" sz="1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endParaRPr lang="ru-RU" sz="2400" dirty="0"/>
          </a:p>
        </p:txBody>
      </p:sp>
      <p:pic>
        <p:nvPicPr>
          <p:cNvPr id="1026" name="Picture 2" descr="C:\Users\DNS\Desktop\РАЗНЫЕ КАРТИНКИ, Марина\0_a0efa_9e15aa96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9254" y="1642761"/>
            <a:ext cx="4935495" cy="409068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823501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620529" y="708355"/>
            <a:ext cx="7970108" cy="5276335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>
              <a:lnSpc>
                <a:spcPct val="11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образовательная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рождения до школы»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редакцией Н.Е.Вераксы, Т.С.Комаровой,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М.А.Васильевой, является инновационным образовательным программным документом для дошкольных учреждений, подготовленным с учётом новейших достижений науки и практики отечественного и зарубежного дошкольного образования.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 рождения до школы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Федерального государственного образовательного стандарта дошкольного образования (ФГОС ДО) (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1155 от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2013г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предназначена для использования в дошкольных образовательных организациях для формирования основных образовательных программ.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Documents and Settings\Администратор\Рабочий стол\IMG_84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218" y="928670"/>
            <a:ext cx="3272603" cy="4835707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30561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Горизонтальный свиток 7"/>
          <p:cNvSpPr/>
          <p:nvPr/>
        </p:nvSpPr>
        <p:spPr>
          <a:xfrm>
            <a:off x="7234879" y="74424"/>
            <a:ext cx="4337222" cy="598026"/>
          </a:xfrm>
          <a:prstGeom prst="horizontalScroll">
            <a:avLst/>
          </a:prstGeom>
          <a:solidFill>
            <a:srgbClr val="FFFF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1087395" y="76875"/>
            <a:ext cx="4104730" cy="598026"/>
          </a:xfrm>
          <a:prstGeom prst="horizontalScroll">
            <a:avLst/>
          </a:prstGeom>
          <a:solidFill>
            <a:srgbClr val="FFFF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8263" y="434937"/>
            <a:ext cx="2855938" cy="99630"/>
          </a:xfrm>
        </p:spPr>
        <p:txBody>
          <a:bodyPr vert="horz" lIns="0" tIns="0" rIns="0" bIns="0" rtlCol="0" anchor="b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r>
              <a:rPr lang="ru-RU" sz="20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СОДЕРЖАНИЕ</a:t>
            </a:r>
            <a:endParaRPr lang="ru-RU" sz="2000" dirty="0">
              <a:ln w="12700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9355" y="724509"/>
            <a:ext cx="6408579" cy="57908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Программа  адресована  родителям, воспитанникам и педагогам </a:t>
            </a:r>
            <a:r>
              <a:rPr lang="ru-RU" sz="1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МДОУ Тамбовский </a:t>
            </a:r>
            <a:r>
              <a:rPr lang="ru-RU" sz="1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детский </a:t>
            </a:r>
            <a:r>
              <a:rPr lang="ru-RU" sz="1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сад № 1. </a:t>
            </a:r>
            <a:r>
              <a:rPr lang="ru-RU" sz="1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Воспитание и обучение осуществляется на государственном языке Российской Федерации.</a:t>
            </a:r>
            <a:endParaRPr lang="ru-RU" sz="14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</a:t>
            </a:r>
            <a:r>
              <a:rPr lang="ru-RU" sz="1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Программа служит механизмом  реализации Федерального государственного </a:t>
            </a:r>
            <a:endParaRPr lang="ru-RU" sz="14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образовательного стандарта дошкольного образования и раскрывает принципы организации, методы, приемы, техники, порядок организации совместной деятельности детей и взрослых, наилучшим образом направленной, способствующей реализации целевых ориентиров, а также подходы к интеграции образовательной деятельности дошкольника.</a:t>
            </a:r>
            <a:endParaRPr lang="ru-RU" sz="14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Программа сформирована как программа психолого-педагогической поддержки позитивной социализации и индивидуализации, развития личности детей дошкольного возраста, обеспечивающая разностороннее развитие воспитанников в </a:t>
            </a:r>
            <a:r>
              <a:rPr lang="ru-RU" sz="1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МДОУ Тамбовский </a:t>
            </a:r>
            <a:r>
              <a:rPr lang="ru-RU" sz="1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детский </a:t>
            </a:r>
            <a:r>
              <a:rPr lang="ru-RU" sz="1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сад № 1 </a:t>
            </a:r>
            <a:r>
              <a:rPr lang="ru-RU" sz="1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 учетом их возрастных и индивидуальных особенностей.</a:t>
            </a:r>
            <a:endParaRPr lang="ru-RU" sz="14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Программа нацелена на:</a:t>
            </a:r>
            <a:endParaRPr lang="ru-RU" sz="14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создание условий развития детей, открывающих возможности для их позитивной </a:t>
            </a:r>
            <a:endParaRPr lang="ru-RU" sz="14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социализации, их личностного развития, развития инициативы и творческих способностей </a:t>
            </a:r>
            <a:endParaRPr lang="ru-RU" sz="14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 основе сотрудничества со взрослыми и сверстниками;</a:t>
            </a:r>
            <a:endParaRPr lang="ru-RU" sz="14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создание развивающей образовательной среды, которая представляет собой систему условий социализации и индивидуализации детей.</a:t>
            </a:r>
            <a:endParaRPr lang="ru-RU" sz="1400" b="1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746787" y="724509"/>
            <a:ext cx="5313406" cy="5248706"/>
          </a:xfrm>
          <a:solidFill>
            <a:schemeClr val="accent2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rgbClr val="006600"/>
              </a:buClr>
            </a:pPr>
            <a:r>
              <a:rPr lang="ru-RU" b="1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Программа разработана:</a:t>
            </a:r>
          </a:p>
          <a:p>
            <a:pPr marL="0" indent="0" algn="just">
              <a:spcBef>
                <a:spcPts val="0"/>
              </a:spcBef>
              <a:buClr>
                <a:srgbClr val="006600"/>
              </a:buClr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соответствии с федеральным государственным образовательным стандартом дошкольного образования;</a:t>
            </a:r>
          </a:p>
          <a:p>
            <a:pPr marL="0" indent="0" algn="just">
              <a:spcBef>
                <a:spcPts val="0"/>
              </a:spcBef>
              <a:buClr>
                <a:srgbClr val="006600"/>
              </a:buClr>
              <a:buNone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 учетом примерной основной образовательной программы дошкольного образования «От рождения до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школы "под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редакцией Н.Е.Вераксы, Т.С.Комаровой, М.А.Васильевой –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М.:МОЗАИКА – СИНТЕЗ, 2016.</a:t>
            </a:r>
          </a:p>
          <a:p>
            <a:pPr marL="0" indent="0" algn="ctr">
              <a:spcBef>
                <a:spcPts val="0"/>
              </a:spcBef>
              <a:buClr>
                <a:srgbClr val="006600"/>
              </a:buClr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Принята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на заседании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педагогического совета. </a:t>
            </a:r>
          </a:p>
          <a:p>
            <a:pPr marL="0" indent="0" algn="ctr">
              <a:spcBef>
                <a:spcPts val="0"/>
              </a:spcBef>
              <a:buClr>
                <a:srgbClr val="006600"/>
              </a:buClr>
              <a:buNone/>
            </a:pPr>
            <a:r>
              <a:rPr lang="ru-RU" sz="20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Протокол </a:t>
            </a:r>
            <a:r>
              <a:rPr lang="ru-RU" sz="2000" b="1" i="1" u="sng" dirty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№ </a:t>
            </a:r>
            <a:r>
              <a:rPr lang="ru-RU" sz="20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6</a:t>
            </a:r>
            <a:r>
              <a:rPr lang="ru-RU" sz="20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ru-RU" sz="20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от </a:t>
            </a:r>
            <a:r>
              <a:rPr lang="ru-RU" sz="20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16</a:t>
            </a:r>
            <a:r>
              <a:rPr lang="ru-RU" sz="20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.06.2020. </a:t>
            </a:r>
            <a:endParaRPr lang="ru-RU" sz="2000" b="1" i="1" u="sng" dirty="0">
              <a:solidFill>
                <a:srgbClr val="C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Clr>
                <a:srgbClr val="006600"/>
              </a:buClr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Утверждена приказом </a:t>
            </a:r>
          </a:p>
          <a:p>
            <a:pPr marL="0" indent="0" algn="ctr">
              <a:spcBef>
                <a:spcPts val="0"/>
              </a:spcBef>
              <a:buClr>
                <a:srgbClr val="006600"/>
              </a:buClr>
              <a:buNone/>
            </a:pPr>
            <a:r>
              <a:rPr lang="ru-RU" sz="20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№ </a:t>
            </a:r>
            <a:r>
              <a:rPr lang="ru-RU" sz="20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23-од </a:t>
            </a:r>
            <a:r>
              <a:rPr lang="ru-RU" sz="20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от </a:t>
            </a:r>
            <a:r>
              <a:rPr lang="ru-RU" sz="20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16</a:t>
            </a:r>
            <a:r>
              <a:rPr lang="ru-RU" sz="20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.06.2020.</a:t>
            </a:r>
            <a:endParaRPr lang="ru-RU" sz="2000" b="1" i="1" u="sng" dirty="0" smtClean="0">
              <a:solidFill>
                <a:srgbClr val="C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Clr>
                <a:srgbClr val="006600"/>
              </a:buClr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Заведующим 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МДОУ Тамбовский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детский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сад № 1 </a:t>
            </a:r>
            <a:r>
              <a:rPr lang="ru-RU" sz="20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Степовской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В.В.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414950" y="158653"/>
            <a:ext cx="1977081" cy="434471"/>
          </a:xfrm>
          <a:prstGeom prst="rect">
            <a:avLst/>
          </a:prstGeom>
        </p:spPr>
        <p:txBody>
          <a:bodyPr vert="horz" lIns="0" tIns="0" rIns="0" bIns="0" rtlCol="0" anchor="b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endParaRPr lang="ru-RU" sz="2000" dirty="0">
              <a:ln w="12700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6718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890584" y="1"/>
            <a:ext cx="5993027" cy="369102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282" y="369104"/>
            <a:ext cx="11899556" cy="6019340"/>
          </a:xfr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indent="0" algn="ctr">
              <a:spcAft>
                <a:spcPts val="0"/>
              </a:spcAft>
              <a:buNone/>
            </a:pPr>
            <a:r>
              <a:rPr lang="ru-RU" sz="1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 разработке Программы учитывались следующие нормативные документы: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 Федеральный закон «Об образовании в РФ» от 29.12.2012 № 273 -ФЗ (вступил в силу 01.09.2013 г</a:t>
            </a:r>
            <a:r>
              <a:rPr lang="ru-RU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.).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Приказ Министерства образования и науки РФ от 17 октября 2013 г. № 1155 «Об утверждении федерального государственного образовательного стандарта дошкольного образования» (зарегистрирован в Минюсте РФ 14 ноября 2013 г., № 30384).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 Письмо Минобрнауки России от 21.02.2014 № 08-249 «Комментарий к ФГОС ДО».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 Постановление Главного государственного санитарного врача Российской Федерации от 15 мая 2013 г. № 26 «Об утверждении СанПиН 2.4.1.3049-13 “Санитарно-эпидемиологические требования к устройству, содержанию и организации режима работы дошкольных образовательных организаций”» (зарегистрировано в Минюсте России 29 мая 2013 г., № 28564).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5. Постановлением  от 27.08.2015г. № 41  о внесении изменений в СанПин 2.4.1.3049-13 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«Санитарно-эпидемиологические требования к Уставу, содержанию и организации режима работы дошкольных образовательных организаций».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6. Приказ Министерства образования и науки РФ от 30 августа 2013 г. № 1014 «Об утверждении Порядка организации и осуществления образовательной деятельности по основным общеобразовательным программам – образовательным программам дошкольного образования» (зарегистрирован в Минюсте России 26.09.2013, № 30038).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7.  Письмо Федеральной службы по контролю в сфере образования и науки (Рособрнадзора) № 01-52-22/05-382 от 07.02.2014.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8. Профессиональным стандартом педагога. Педагогическая деятельность в дошкольном, 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начальном общем, основном общем, среднем общем образовании (утвержден приказом 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Министерства труда и социальной защиты Российской Федерации от 18 октября 2013 г. N 544н);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tabLst>
                <a:tab pos="238125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9. Приказ Министерства образования и науки РФ от 14 июня 2013 г. № 462 «Об утверждении Порядка проведения </a:t>
            </a:r>
            <a:r>
              <a:rPr lang="ru-RU" sz="1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самообследования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образовательной организацией» (зарегистрирован в Минюсте РФ 27 июня 2013 г., № 28908). 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tabLst>
                <a:tab pos="238125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10. Устав  муниципального </a:t>
            </a:r>
            <a:r>
              <a:rPr lang="ru-RU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дошкольного 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образовательного учреждения </a:t>
            </a:r>
            <a:r>
              <a:rPr lang="ru-RU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Тамбовский 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детский </a:t>
            </a:r>
            <a:r>
              <a:rPr lang="ru-RU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сад № 1 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(утвержден Постановлением Главы Тамбовского района от </a:t>
            </a:r>
            <a:r>
              <a:rPr lang="ru-RU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20.06.2018 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№ </a:t>
            </a:r>
            <a:r>
              <a:rPr lang="ru-RU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615).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tabLst>
                <a:tab pos="238125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11. Лицензия на право осуществления образовательной деятельности в области дошкольного образования выдана Министерством образования и науки Амурской области </a:t>
            </a:r>
            <a:r>
              <a:rPr lang="ru-RU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28 ЛО1 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№ </a:t>
            </a:r>
            <a:r>
              <a:rPr lang="ru-RU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0000411   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дата выдачи: </a:t>
            </a:r>
            <a:r>
              <a:rPr lang="ru-RU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07</a:t>
            </a:r>
            <a:r>
              <a:rPr lang="ru-RU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апреля 2014 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года, бессрочная  </a:t>
            </a:r>
          </a:p>
          <a:p>
            <a:pPr marL="0" indent="0" algn="just">
              <a:spcBef>
                <a:spcPts val="600"/>
              </a:spcBef>
            </a:pPr>
            <a:endParaRPr lang="ru-RU" sz="1800" kern="0" spc="-1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84766" y="1"/>
            <a:ext cx="7072362" cy="36910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1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НОРМАТИВНО – ПРАВОВАЯ БАЗА</a:t>
            </a:r>
          </a:p>
        </p:txBody>
      </p:sp>
    </p:spTree>
    <p:extLst>
      <p:ext uri="{BB962C8B-B14F-4D97-AF65-F5344CB8AC3E}">
        <p14:creationId xmlns:p14="http://schemas.microsoft.com/office/powerpoint/2010/main" xmlns="" val="799286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4801202" y="72021"/>
            <a:ext cx="5226908" cy="766119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04735" y="181115"/>
            <a:ext cx="7129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2700">
                  <a:noFill/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8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Программы:</a:t>
            </a:r>
            <a:endParaRPr lang="ru-RU" sz="2800" b="1" dirty="0">
              <a:ln w="12700">
                <a:noFill/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411362" y="455080"/>
            <a:ext cx="7488194" cy="5772725"/>
          </a:xfrm>
          <a:prstGeom prst="horizontalScroll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sz="20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Создание </a:t>
            </a:r>
            <a:r>
              <a:rPr lang="ru-RU" sz="2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условий развития ребенка, открывающих возможности для его позитивной социализации, его личностного развития, развития инициативы и творческих способностей на основе сотрудничества с взрослыми и сверстниками и соответствующим возрасту видам деятельности; на создание развивающей образовательной среды, которая представляет собой систему условий социализации и индивидуализации детей. </a:t>
            </a:r>
            <a:endParaRPr lang="ru-RU" sz="2000" b="1" dirty="0">
              <a:solidFill>
                <a:srgbClr val="7030A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" name="Рисунок 5" descr="C:\Users\DNS\Desktop\20190530_09194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385"/>
          <a:stretch/>
        </p:blipFill>
        <p:spPr bwMode="auto">
          <a:xfrm>
            <a:off x="160638" y="1791730"/>
            <a:ext cx="3978876" cy="303976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599794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3447527" y="69904"/>
            <a:ext cx="5226908" cy="533459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47527" y="69904"/>
            <a:ext cx="53999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 Программы:</a:t>
            </a:r>
            <a:endParaRPr lang="ru-RU" sz="2800" b="1" dirty="0">
              <a:ln w="12700">
                <a:noFill/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0630" y="838140"/>
            <a:ext cx="11800703" cy="55092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Охрана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укрепление физического и психического здоровья детей, в том числе их эмоционального благополучия;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обеспечение равных возможностей для полноценного развития каждого ребёнка в период дошкольного детства независимо от места проживания, пола, нации, языка, социального статуса, психофизиологических и других особенностей (в том числе ограниченных возможностей здоровья);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обеспечение преемственности целей, задач и содержания образования, реализуемых в рамках образовательных программ различных уровней (далее – преемственность основных образовательных программ дошкольного и начального общего образования);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создание благоприятных условий развития детей в соответствии с их возрастными и индивидуальными особенностями и склонностями, развитие способностей и творческого потенциала каждого ребёнка как субъекта отношений с самим собой, другими детьми, взрослыми и миром;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объединение обучения и воспитания в целостный образовательный процесс на основе духовно-нравственных и социокультурных ценностей и принятых в обществе правил и норм поведения в интересах человека, семьи, общества;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формирование общей культуры личности детей, в том числе ценностей здорового образа жизни, развитие их социальных, нравственных, эстетических, интеллектуальных, физических качеств, инициативности, самостоятельности и ответственности ребёнка, формирование предпосылок учебной деятельности;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обеспечение вариативности и разнообразия содержания Программы организационных форм дошкольного образования, возможности формирования Программ различной направленности с учётом образовательных потребностей, способностей и состояния здоровья детей;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формирование социокультурной среды, соответствующей возрастным, индивидуальным, психологическим и физиологическим особенностям детей;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обеспечение психолого-педагогической поддержки семьи и повышение компетентности родителей (законных представителей) в вопросах развития и образования, охраны и укрепления здоровья детей.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8120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04735" y="69904"/>
            <a:ext cx="7129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ln w="12700">
                <a:noFill/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65960" y="331514"/>
            <a:ext cx="9786551" cy="856629"/>
          </a:xfrm>
          <a:prstGeom prst="rect">
            <a:avLst/>
          </a:prstGeom>
          <a:ln w="5715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соответствии с требованиями ФГОС ДО программа состоит из двух частей: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15681" y="1892641"/>
            <a:ext cx="7643866" cy="958680"/>
          </a:xfrm>
          <a:prstGeom prst="rect">
            <a:avLst/>
          </a:prstGeom>
          <a:ln w="285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Обязательная часть ( объем не менее 60% от её общего объёма)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81837" y="3527589"/>
            <a:ext cx="5149553" cy="2445396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Вариативная часть (часть, формируемая участниками образовательных отношений) – не более 40%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5756614" y="1255627"/>
            <a:ext cx="381000" cy="581282"/>
          </a:xfrm>
          <a:prstGeom prst="downArrow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753523" y="2851321"/>
            <a:ext cx="381000" cy="596214"/>
          </a:xfrm>
          <a:prstGeom prst="downArrow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29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42480" y="3274541"/>
            <a:ext cx="2432141" cy="2432141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160639" y="1255627"/>
            <a:ext cx="2007826" cy="4873806"/>
            <a:chOff x="-5020069" y="767710"/>
            <a:chExt cx="2007826" cy="4873806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-5020069" y="767710"/>
              <a:ext cx="2007826" cy="4873806"/>
            </a:xfrm>
            <a:prstGeom prst="roundRect">
              <a:avLst/>
            </a:prstGeom>
            <a:solidFill>
              <a:srgbClr val="52CCC0"/>
            </a:solidFill>
            <a:ln w="63500" cap="flat" cmpd="thickThin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p:spPr>
        </p:sp>
        <p:sp>
          <p:nvSpPr>
            <p:cNvPr id="14" name="Скругленный прямоугольник 4"/>
            <p:cNvSpPr/>
            <p:nvPr/>
          </p:nvSpPr>
          <p:spPr>
            <a:xfrm>
              <a:off x="-4937427" y="967992"/>
              <a:ext cx="1811798" cy="451707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sng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Обязательная часть </a:t>
              </a: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обеспечивает  комплексное развитие детей во всех пяти взаимодополняющих областях: </a:t>
              </a:r>
            </a:p>
            <a:p>
              <a:pPr marL="0" marR="0" lvl="0" indent="0" algn="l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 социально-коммуникативное развитие</a:t>
              </a:r>
            </a:p>
            <a:p>
              <a:pPr marL="0" marR="0" lvl="0" indent="0" algn="l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-познавательное развитие</a:t>
              </a:r>
            </a:p>
            <a:p>
              <a:pPr marL="0" marR="0" lvl="0" indent="0" algn="l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-речевое развитие</a:t>
              </a:r>
            </a:p>
            <a:p>
              <a:pPr marL="0" marR="0" lvl="0" indent="0" algn="l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-художественно-эстетическое развитие</a:t>
              </a:r>
            </a:p>
            <a:p>
              <a:pPr marL="0" marR="0" lvl="0" indent="0" algn="l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-физическое  развитие 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12358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04735" y="69904"/>
            <a:ext cx="7129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ln w="12700">
                <a:noFill/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82007" y="181337"/>
            <a:ext cx="9242854" cy="1079051"/>
          </a:xfrm>
          <a:prstGeom prst="rect">
            <a:avLst/>
          </a:prstGeom>
          <a:ln w="5715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800" b="1" dirty="0">
                <a:solidFill>
                  <a:srgbClr val="002060"/>
                </a:solidFill>
              </a:rPr>
              <a:t>Образовательная программа ДОО </a:t>
            </a:r>
            <a:br>
              <a:rPr lang="ru-RU" altLang="ru-RU" sz="2800" b="1" dirty="0">
                <a:solidFill>
                  <a:srgbClr val="002060"/>
                </a:solidFill>
              </a:rPr>
            </a:br>
            <a:r>
              <a:rPr lang="ru-RU" altLang="ru-RU" sz="2800" b="1" dirty="0">
                <a:solidFill>
                  <a:srgbClr val="002060"/>
                </a:solidFill>
              </a:rPr>
              <a:t>включает три основных раздела: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6-конечная звезда 3"/>
          <p:cNvSpPr/>
          <p:nvPr/>
        </p:nvSpPr>
        <p:spPr>
          <a:xfrm>
            <a:off x="9959547" y="3842950"/>
            <a:ext cx="1631092" cy="1767018"/>
          </a:xfrm>
          <a:prstGeom prst="star6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AutoShape 16"/>
          <p:cNvSpPr>
            <a:spLocks noChangeArrowheads="1"/>
          </p:cNvSpPr>
          <p:nvPr/>
        </p:nvSpPr>
        <p:spPr bwMode="blackGray">
          <a:xfrm rot="16200000" flipH="1" flipV="1">
            <a:off x="4898041" y="1442570"/>
            <a:ext cx="979006" cy="755650"/>
          </a:xfrm>
          <a:prstGeom prst="rightArrow">
            <a:avLst>
              <a:gd name="adj1" fmla="val 46509"/>
              <a:gd name="adj2" fmla="val 42052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34"/>
          <p:cNvSpPr>
            <a:spLocks noChangeArrowheads="1"/>
          </p:cNvSpPr>
          <p:nvPr/>
        </p:nvSpPr>
        <p:spPr bwMode="blackGray">
          <a:xfrm rot="16200000" flipV="1">
            <a:off x="5957644" y="1442570"/>
            <a:ext cx="1080120" cy="755650"/>
          </a:xfrm>
          <a:prstGeom prst="rightArrow">
            <a:avLst>
              <a:gd name="adj1" fmla="val 46509"/>
              <a:gd name="adj2" fmla="val 42098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28"/>
          <p:cNvSpPr>
            <a:spLocks noChangeArrowheads="1"/>
          </p:cNvSpPr>
          <p:nvPr/>
        </p:nvSpPr>
        <p:spPr bwMode="gray">
          <a:xfrm>
            <a:off x="2214631" y="2340509"/>
            <a:ext cx="7272808" cy="912771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 w="57150" algn="ctr">
            <a:solidFill>
              <a:srgbClr val="C68AD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>
              <a:lnSpc>
                <a:spcPct val="90000"/>
              </a:lnSpc>
            </a:pPr>
            <a:r>
              <a:rPr lang="ru-RU" altLang="ru-RU" sz="3600" b="1" dirty="0">
                <a:solidFill>
                  <a:srgbClr val="002060"/>
                </a:solidFill>
                <a:latin typeface="Century Schoolbook"/>
                <a:cs typeface="Arial" charset="0"/>
              </a:rPr>
              <a:t>ЦЕЛЕВОЙ</a:t>
            </a:r>
            <a:endParaRPr lang="en-US" altLang="ru-RU" sz="3600" b="1" dirty="0">
              <a:solidFill>
                <a:srgbClr val="002060"/>
              </a:solidFill>
              <a:latin typeface="Century Schoolbook"/>
              <a:cs typeface="Arial" charset="0"/>
            </a:endParaRPr>
          </a:p>
        </p:txBody>
      </p:sp>
      <p:sp>
        <p:nvSpPr>
          <p:cNvPr id="15" name="AutoShape 28"/>
          <p:cNvSpPr>
            <a:spLocks noChangeArrowheads="1"/>
          </p:cNvSpPr>
          <p:nvPr/>
        </p:nvSpPr>
        <p:spPr bwMode="gray">
          <a:xfrm>
            <a:off x="2214631" y="3636313"/>
            <a:ext cx="7272808" cy="912771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 w="57150" algn="ctr">
            <a:solidFill>
              <a:srgbClr val="C68AD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>
              <a:lnSpc>
                <a:spcPct val="90000"/>
              </a:lnSpc>
            </a:pPr>
            <a:r>
              <a:rPr lang="ru-RU" altLang="ru-RU" sz="3600" b="1" dirty="0">
                <a:solidFill>
                  <a:srgbClr val="002060"/>
                </a:solidFill>
                <a:latin typeface="Century Schoolbook"/>
                <a:cs typeface="Arial" charset="0"/>
              </a:rPr>
              <a:t>СОДЕРЖАТЕЛЬНЫЙ</a:t>
            </a:r>
            <a:endParaRPr lang="en-US" altLang="ru-RU" sz="3600" b="1" dirty="0">
              <a:solidFill>
                <a:srgbClr val="002060"/>
              </a:solidFill>
              <a:latin typeface="Century Schoolbook"/>
              <a:cs typeface="Arial" charset="0"/>
            </a:endParaRPr>
          </a:p>
        </p:txBody>
      </p:sp>
      <p:sp>
        <p:nvSpPr>
          <p:cNvPr id="16" name="AutoShape 28"/>
          <p:cNvSpPr>
            <a:spLocks noChangeArrowheads="1"/>
          </p:cNvSpPr>
          <p:nvPr/>
        </p:nvSpPr>
        <p:spPr bwMode="gray">
          <a:xfrm>
            <a:off x="2214631" y="4888464"/>
            <a:ext cx="7272808" cy="912771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 w="57150" algn="ctr">
            <a:solidFill>
              <a:srgbClr val="C68AD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>
              <a:lnSpc>
                <a:spcPct val="90000"/>
              </a:lnSpc>
            </a:pPr>
            <a:r>
              <a:rPr lang="ru-RU" altLang="ru-RU" sz="3600" b="1" dirty="0">
                <a:solidFill>
                  <a:srgbClr val="002060"/>
                </a:solidFill>
                <a:latin typeface="Century Schoolbook"/>
                <a:cs typeface="Arial" charset="0"/>
              </a:rPr>
              <a:t>ОРГАНИЗАЦИОННЫЙ</a:t>
            </a:r>
            <a:endParaRPr lang="en-US" altLang="ru-RU" sz="3600" b="1" dirty="0">
              <a:solidFill>
                <a:srgbClr val="002060"/>
              </a:solidFill>
              <a:latin typeface="Century Schoolbook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7934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NatureIllustration_16x9_TP103431353.potx" id="{8A6F2D2F-6FDF-40AD-A2FC-E20AC28411A7}" vid="{0B84DAD3-D477-4488-8A04-91C293FC61C2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AED728997C6804992101D5EBE695F49" ma:contentTypeVersion="0" ma:contentTypeDescription="Создание документа." ma:contentTypeScope="" ma:versionID="9e700aef942756b2f8881632c2360279">
  <xsd:schema xmlns:xsd="http://www.w3.org/2001/XMLSchema" xmlns:p="http://schemas.microsoft.com/office/2006/metadata/properties" targetNamespace="http://schemas.microsoft.com/office/2006/metadata/properties" ma:root="true" ma:fieldsID="53974d1da0c14f073d2cc649cae9f3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3B62BABC-D7BF-476C-882D-889FC9346A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B4CE38-E9A6-42DB-9F32-273EA6848D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EA3015ED-2496-4B37-9248-A21BE354140D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Цветная презентация, посвященная природе, представленная в альбомной ориентации (широкоэкранный формат)</Template>
  <TotalTime>0</TotalTime>
  <Words>2201</Words>
  <Application>Microsoft Office PowerPoint</Application>
  <PresentationFormat>Произвольный</PresentationFormat>
  <Paragraphs>255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Nature Illustration 16x9</vt:lpstr>
      <vt:lpstr>Слайд 1</vt:lpstr>
      <vt:lpstr> Общие сведения о дошкольном образовательном учреждении</vt:lpstr>
      <vt:lpstr>Слайд 3</vt:lpstr>
      <vt:lpstr>        СОДЕРЖАНИЕ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        Для чего необходима образовательная программа? </vt:lpstr>
      <vt:lpstr>Образовательные области, обеспечивающие разностороннее развитие детей по ФГОС ДО:</vt:lpstr>
      <vt:lpstr>Слайд 17</vt:lpstr>
      <vt:lpstr>        </vt:lpstr>
      <vt:lpstr>                                 ОБРАЗОВАТЕЛЬНАЯ ОБЛАСТЬ «ПОЗНАВАТЕЛЬНОЕ  РАЗВИТИЕ» </vt:lpstr>
      <vt:lpstr>                                 ОБРАЗОВАТЕЛЬНАЯ ОБЛАСТЬ «ХУДОЖЕСТВЕННО-ЭСТЕТИЧИСКОЕ   РАЗВИТИЕ» </vt:lpstr>
      <vt:lpstr>Направления вариативной части программы:</vt:lpstr>
      <vt:lpstr>                                Направления взаимодействия с семьями воспитанников: </vt:lpstr>
      <vt:lpstr>                                </vt:lpstr>
      <vt:lpstr>                             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2015-01-14T08:05:54Z</dcterms:created>
  <dcterms:modified xsi:type="dcterms:W3CDTF">2020-08-24T06:26:20Z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  <property fmtid="{D5CDD505-2E9C-101B-9397-08002B2CF9AE}" pid="3" name="ContentTypeId">
    <vt:lpwstr>0x0101003AED728997C6804992101D5EBE695F49</vt:lpwstr>
  </property>
</Properties>
</file>