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notesMasterIdLst>
    <p:notesMasterId r:id="rId18"/>
  </p:notesMasterIdLst>
  <p:sldIdLst>
    <p:sldId id="256" r:id="rId2"/>
    <p:sldId id="257" r:id="rId3"/>
    <p:sldId id="263" r:id="rId4"/>
    <p:sldId id="269" r:id="rId5"/>
    <p:sldId id="260" r:id="rId6"/>
    <p:sldId id="273" r:id="rId7"/>
    <p:sldId id="270" r:id="rId8"/>
    <p:sldId id="274" r:id="rId9"/>
    <p:sldId id="275" r:id="rId10"/>
    <p:sldId id="261" r:id="rId11"/>
    <p:sldId id="276" r:id="rId12"/>
    <p:sldId id="262" r:id="rId13"/>
    <p:sldId id="282" r:id="rId14"/>
    <p:sldId id="284" r:id="rId15"/>
    <p:sldId id="283" r:id="rId16"/>
    <p:sldId id="278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Лариса К Лариса" initials="ЛКЛ" lastIdx="0" clrIdx="0">
    <p:extLst>
      <p:ext uri="{19B8F6BF-5375-455C-9EA6-DF929625EA0E}">
        <p15:presenceInfo xmlns="" xmlns:p15="http://schemas.microsoft.com/office/powerpoint/2012/main" userId="3de6a72d765c55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50" autoAdjust="0"/>
    <p:restoredTop sz="94660"/>
  </p:normalViewPr>
  <p:slideViewPr>
    <p:cSldViewPr snapToGrid="0">
      <p:cViewPr varScale="1">
        <p:scale>
          <a:sx n="68" d="100"/>
          <a:sy n="68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DD9DF2-3EB0-4425-ADBF-3F0D7E6C7857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C6D037-0059-419F-9C6C-F5E940FBC357}" type="pres">
      <dgm:prSet presAssocID="{51DD9DF2-3EB0-4425-ADBF-3F0D7E6C785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17B62772-92D5-4956-AFAB-86FB8521EA61}" type="presOf" srcId="{51DD9DF2-3EB0-4425-ADBF-3F0D7E6C7857}" destId="{9FC6D037-0059-419F-9C6C-F5E940FBC357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EE918-9FC7-436F-8436-C9B4D16A0D64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4168-4C15-4C75-AF77-7291803AE7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24168-4C15-4C75-AF77-7291803AE704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524168-4C15-4C75-AF77-7291803AE70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4818E3B-AD18-40D6-8945-98A9D7AF9D7A}" type="datetimeFigureOut">
              <a:rPr lang="ru-RU" smtClean="0"/>
              <a:pPr/>
              <a:t>29.01.2021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E8682AB-9D2C-410B-9055-1B9E2958D0D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18" Type="http://schemas.openxmlformats.org/officeDocument/2006/relationships/image" Target="../media/image82.png"/><Relationship Id="rId3" Type="http://schemas.openxmlformats.org/officeDocument/2006/relationships/image" Target="../media/image68.png"/><Relationship Id="rId21" Type="http://schemas.openxmlformats.org/officeDocument/2006/relationships/image" Target="../media/image85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5" Type="http://schemas.openxmlformats.org/officeDocument/2006/relationships/image" Target="../media/image89.png"/><Relationship Id="rId2" Type="http://schemas.openxmlformats.org/officeDocument/2006/relationships/image" Target="../media/image67.png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jpeg"/><Relationship Id="rId24" Type="http://schemas.openxmlformats.org/officeDocument/2006/relationships/image" Target="../media/image88.png"/><Relationship Id="rId5" Type="http://schemas.microsoft.com/office/2007/relationships/hdphoto" Target="../media/hdphoto12.wdp"/><Relationship Id="rId15" Type="http://schemas.openxmlformats.org/officeDocument/2006/relationships/image" Target="../media/image79.png"/><Relationship Id="rId23" Type="http://schemas.openxmlformats.org/officeDocument/2006/relationships/image" Target="../media/image87.png"/><Relationship Id="rId10" Type="http://schemas.openxmlformats.org/officeDocument/2006/relationships/image" Target="../media/image74.jpeg"/><Relationship Id="rId19" Type="http://schemas.openxmlformats.org/officeDocument/2006/relationships/image" Target="../media/image83.png"/><Relationship Id="rId4" Type="http://schemas.openxmlformats.org/officeDocument/2006/relationships/image" Target="../media/image69.png"/><Relationship Id="rId9" Type="http://schemas.openxmlformats.org/officeDocument/2006/relationships/image" Target="../media/image73.jpeg"/><Relationship Id="rId14" Type="http://schemas.openxmlformats.org/officeDocument/2006/relationships/image" Target="../media/image78.png"/><Relationship Id="rId22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openxmlformats.org/officeDocument/2006/relationships/image" Target="../media/image20.png"/><Relationship Id="rId3" Type="http://schemas.openxmlformats.org/officeDocument/2006/relationships/image" Target="../media/image5.png"/><Relationship Id="rId21" Type="http://schemas.openxmlformats.org/officeDocument/2006/relationships/image" Target="../media/image16.jpe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3.png"/><Relationship Id="rId25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24" Type="http://schemas.microsoft.com/office/2007/relationships/hdphoto" Target="../media/hdphoto8.wdp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microsoft.com/office/2007/relationships/hdphoto" Target="../media/hdphoto4.wdp"/><Relationship Id="rId19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Relationship Id="rId22" Type="http://schemas.openxmlformats.org/officeDocument/2006/relationships/image" Target="../media/image17.png"/><Relationship Id="rId27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microsoft.com/office/2007/relationships/hdphoto" Target="../media/hdphoto3.wdp"/><Relationship Id="rId3" Type="http://schemas.openxmlformats.org/officeDocument/2006/relationships/diagramLayout" Target="../diagrams/layout1.xml"/><Relationship Id="rId21" Type="http://schemas.openxmlformats.org/officeDocument/2006/relationships/image" Target="../media/image3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1.png"/><Relationship Id="rId25" Type="http://schemas.openxmlformats.org/officeDocument/2006/relationships/image" Target="../media/image37.png"/><Relationship Id="rId2" Type="http://schemas.openxmlformats.org/officeDocument/2006/relationships/diagramData" Target="../diagrams/data1.xml"/><Relationship Id="rId16" Type="http://schemas.microsoft.com/office/2007/relationships/hdphoto" Target="../media/hdphoto6.wdp"/><Relationship Id="rId20" Type="http://schemas.openxmlformats.org/officeDocument/2006/relationships/image" Target="../media/image34.jpeg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24" Type="http://schemas.microsoft.com/office/2007/relationships/hdphoto" Target="../media/hdphoto2.wdp"/><Relationship Id="rId5" Type="http://schemas.openxmlformats.org/officeDocument/2006/relationships/diagramColors" Target="../diagrams/colors1.xml"/><Relationship Id="rId23" Type="http://schemas.openxmlformats.org/officeDocument/2006/relationships/image" Target="../media/image36.png"/><Relationship Id="rId28" Type="http://schemas.microsoft.com/office/2007/relationships/hdphoto" Target="../media/hdphoto4.wdp"/><Relationship Id="rId10" Type="http://schemas.openxmlformats.org/officeDocument/2006/relationships/image" Target="../media/image26.png"/><Relationship Id="rId19" Type="http://schemas.openxmlformats.org/officeDocument/2006/relationships/image" Target="../media/image33.png"/><Relationship Id="rId31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microsoft.com/office/2007/relationships/hdphoto" Target="../media/hdphoto1.wdp"/><Relationship Id="rId27" Type="http://schemas.openxmlformats.org/officeDocument/2006/relationships/image" Target="../media/image38.png"/><Relationship Id="rId30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18" Type="http://schemas.openxmlformats.org/officeDocument/2006/relationships/image" Target="../media/image55.jpeg"/><Relationship Id="rId26" Type="http://schemas.openxmlformats.org/officeDocument/2006/relationships/image" Target="../media/image62.jpeg"/><Relationship Id="rId3" Type="http://schemas.openxmlformats.org/officeDocument/2006/relationships/image" Target="../media/image41.png"/><Relationship Id="rId21" Type="http://schemas.openxmlformats.org/officeDocument/2006/relationships/image" Target="../media/image57.jpe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17" Type="http://schemas.openxmlformats.org/officeDocument/2006/relationships/image" Target="../media/image54.jpeg"/><Relationship Id="rId25" Type="http://schemas.openxmlformats.org/officeDocument/2006/relationships/image" Target="../media/image61.jpeg"/><Relationship Id="rId2" Type="http://schemas.openxmlformats.org/officeDocument/2006/relationships/image" Target="../media/image40.jpeg"/><Relationship Id="rId16" Type="http://schemas.openxmlformats.org/officeDocument/2006/relationships/image" Target="../media/image53.jpeg"/><Relationship Id="rId20" Type="http://schemas.microsoft.com/office/2007/relationships/hdphoto" Target="../media/hdphoto10.wdp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jpeg"/><Relationship Id="rId24" Type="http://schemas.openxmlformats.org/officeDocument/2006/relationships/image" Target="../media/image60.jpeg"/><Relationship Id="rId5" Type="http://schemas.openxmlformats.org/officeDocument/2006/relationships/image" Target="../media/image43.png"/><Relationship Id="rId15" Type="http://schemas.openxmlformats.org/officeDocument/2006/relationships/image" Target="../media/image52.jpeg"/><Relationship Id="rId23" Type="http://schemas.openxmlformats.org/officeDocument/2006/relationships/image" Target="../media/image59.jpeg"/><Relationship Id="rId28" Type="http://schemas.openxmlformats.org/officeDocument/2006/relationships/image" Target="../media/image64.jpeg"/><Relationship Id="rId10" Type="http://schemas.openxmlformats.org/officeDocument/2006/relationships/image" Target="../media/image47.jpeg"/><Relationship Id="rId19" Type="http://schemas.openxmlformats.org/officeDocument/2006/relationships/image" Target="../media/image56.png"/><Relationship Id="rId31" Type="http://schemas.openxmlformats.org/officeDocument/2006/relationships/image" Target="../media/image66.png"/><Relationship Id="rId4" Type="http://schemas.openxmlformats.org/officeDocument/2006/relationships/image" Target="../media/image42.png"/><Relationship Id="rId9" Type="http://schemas.microsoft.com/office/2007/relationships/hdphoto" Target="../media/hdphoto9.wdp"/><Relationship Id="rId14" Type="http://schemas.openxmlformats.org/officeDocument/2006/relationships/image" Target="../media/image51.png"/><Relationship Id="rId22" Type="http://schemas.openxmlformats.org/officeDocument/2006/relationships/image" Target="../media/image58.jpeg"/><Relationship Id="rId27" Type="http://schemas.openxmlformats.org/officeDocument/2006/relationships/image" Target="../media/image63.png"/><Relationship Id="rId30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61144" y="4670474"/>
            <a:ext cx="6400800" cy="1941341"/>
          </a:xfrm>
        </p:spPr>
        <p:txBody>
          <a:bodyPr>
            <a:normAutofit/>
          </a:bodyPr>
          <a:lstStyle/>
          <a:p>
            <a:r>
              <a:rPr lang="ru-RU" dirty="0" smtClean="0"/>
              <a:t>Минаева Ольга Викторовна,</a:t>
            </a:r>
          </a:p>
          <a:p>
            <a:r>
              <a:rPr lang="ru-RU" dirty="0" smtClean="0"/>
              <a:t>воспитатель первой квалификационной категории. </a:t>
            </a:r>
          </a:p>
          <a:p>
            <a:r>
              <a:rPr lang="ru-RU" dirty="0" smtClean="0"/>
              <a:t>МДОУ Тамбовский   детский сад </a:t>
            </a:r>
            <a:r>
              <a:rPr lang="ru-RU" sz="1800" dirty="0" smtClean="0"/>
              <a:t>№</a:t>
            </a:r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2055056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4">
                    <a:lumMod val="50000"/>
                  </a:schemeClr>
                </a:solidFill>
              </a:rPr>
              <a:t>Использование интеллект карт</a:t>
            </a:r>
            <a:br>
              <a:rPr lang="ru-RU" sz="60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6000" dirty="0" smtClean="0">
                <a:solidFill>
                  <a:schemeClr val="accent4">
                    <a:lumMod val="50000"/>
                  </a:schemeClr>
                </a:solidFill>
              </a:rPr>
              <a:t> в развитии дошкольников</a:t>
            </a:r>
            <a:r>
              <a:rPr lang="ru-RU" sz="60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ru-RU" sz="6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294859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7724" y="1754771"/>
            <a:ext cx="8534400" cy="4702300"/>
          </a:xfrm>
        </p:spPr>
        <p:txBody>
          <a:bodyPr/>
          <a:lstStyle/>
          <a:p>
            <a:pPr marL="0" indent="0">
              <a:buNone/>
            </a:pPr>
            <a:r>
              <a:rPr lang="ru-RU" sz="2800" b="1" dirty="0" smtClean="0"/>
              <a:t>Развитие </a:t>
            </a:r>
            <a:r>
              <a:rPr lang="ru-RU" sz="2800" b="1" dirty="0"/>
              <a:t>связной речи</a:t>
            </a:r>
            <a:r>
              <a:rPr lang="ru-RU" sz="2800" b="1" dirty="0" smtClean="0"/>
              <a:t>.</a:t>
            </a:r>
          </a:p>
          <a:p>
            <a:pPr marL="0" indent="0">
              <a:buNone/>
            </a:pPr>
            <a:r>
              <a:rPr lang="ru-RU" sz="2400" b="1" dirty="0" smtClean="0"/>
              <a:t> </a:t>
            </a:r>
            <a:r>
              <a:rPr lang="ru-RU" sz="2800" dirty="0"/>
              <a:t>Составление </a:t>
            </a:r>
            <a:r>
              <a:rPr lang="ru-RU" sz="2800" dirty="0" smtClean="0"/>
              <a:t> и распространение предложений и рассказов </a:t>
            </a:r>
            <a:r>
              <a:rPr lang="ru-RU" sz="2800" dirty="0"/>
              <a:t>по интеллект-карте. Выполняя данное задание, дети учатся самостоятельно и последовательно излагать свои мысли, становятся более активными при разговоре, формируются умения отвечать на вопросы распространенно,  словарь становится точен и разнообразен. Данная работа выполняется на подгрупповых занятиях по развитию связной речи.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505" y="479685"/>
            <a:ext cx="9102841" cy="1067761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Третье направление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363696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2970" y="266075"/>
            <a:ext cx="987745" cy="18437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42" y="4240265"/>
            <a:ext cx="1045173" cy="22954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396" y="54565"/>
            <a:ext cx="1365286" cy="13652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631" t="6812" r="36086"/>
          <a:stretch/>
        </p:blipFill>
        <p:spPr>
          <a:xfrm>
            <a:off x="11040506" y="4769635"/>
            <a:ext cx="802781" cy="14559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3335" y="5479929"/>
            <a:ext cx="1487521" cy="105578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151" y="5439547"/>
            <a:ext cx="1780370" cy="11365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751" y="5439548"/>
            <a:ext cx="1235614" cy="10961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16" y="5439547"/>
            <a:ext cx="1218640" cy="10737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660" y="5507561"/>
            <a:ext cx="1000518" cy="1000518"/>
          </a:xfrm>
          <a:prstGeom prst="rect">
            <a:avLst/>
          </a:prstGeom>
        </p:spPr>
      </p:pic>
      <p:sp>
        <p:nvSpPr>
          <p:cNvPr id="19" name="Стрелка углом 18"/>
          <p:cNvSpPr/>
          <p:nvPr/>
        </p:nvSpPr>
        <p:spPr>
          <a:xfrm rot="5400000">
            <a:off x="7836276" y="3284113"/>
            <a:ext cx="1429803" cy="3128663"/>
          </a:xfrm>
          <a:prstGeom prst="bentArrow">
            <a:avLst>
              <a:gd name="adj1" fmla="val 25000"/>
              <a:gd name="adj2" fmla="val 17661"/>
              <a:gd name="adj3" fmla="val 25000"/>
              <a:gd name="adj4" fmla="val 43750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tabLst>
                <a:tab pos="0" algn="l"/>
              </a:tabLst>
            </a:pPr>
            <a:r>
              <a:rPr lang="ru-RU" dirty="0" smtClean="0">
                <a:solidFill>
                  <a:schemeClr val="tx1"/>
                </a:solidFill>
              </a:rPr>
              <a:t>ПО ЦВЕТУ</a:t>
            </a:r>
          </a:p>
          <a:p>
            <a:pPr algn="r">
              <a:tabLst>
                <a:tab pos="0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 smtClean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 smtClean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 smtClean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 smtClean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>
              <a:solidFill>
                <a:schemeClr val="tx1"/>
              </a:solidFill>
            </a:endParaRPr>
          </a:p>
          <a:p>
            <a:pPr algn="r">
              <a:tabLst>
                <a:tab pos="0" algn="l"/>
              </a:tabLst>
            </a:pP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1" name="Стрелка углом 20"/>
          <p:cNvSpPr/>
          <p:nvPr/>
        </p:nvSpPr>
        <p:spPr>
          <a:xfrm rot="16200000" flipH="1">
            <a:off x="3100440" y="4199311"/>
            <a:ext cx="1358337" cy="1942459"/>
          </a:xfrm>
          <a:prstGeom prst="ben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МАТЕРИЛ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трелка вниз 22"/>
          <p:cNvSpPr/>
          <p:nvPr/>
        </p:nvSpPr>
        <p:spPr>
          <a:xfrm>
            <a:off x="6729209" y="4834216"/>
            <a:ext cx="484632" cy="978408"/>
          </a:xfrm>
          <a:prstGeom prst="down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углом 23"/>
          <p:cNvSpPr/>
          <p:nvPr/>
        </p:nvSpPr>
        <p:spPr>
          <a:xfrm rot="5400000">
            <a:off x="6225601" y="3036789"/>
            <a:ext cx="1040064" cy="3956745"/>
          </a:xfrm>
          <a:prstGeom prst="bentArrow">
            <a:avLst>
              <a:gd name="adj1" fmla="val 36052"/>
              <a:gd name="adj2" fmla="val 17632"/>
              <a:gd name="adj3" fmla="val 25000"/>
              <a:gd name="adj4" fmla="val 43750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>
            <a:off x="4862675" y="4834103"/>
            <a:ext cx="484632" cy="978408"/>
          </a:xfrm>
          <a:prstGeom prst="down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ройная стрелка влево/вправо/вверх 25"/>
          <p:cNvSpPr/>
          <p:nvPr/>
        </p:nvSpPr>
        <p:spPr>
          <a:xfrm rot="5400000">
            <a:off x="9308684" y="2684836"/>
            <a:ext cx="2733474" cy="1413924"/>
          </a:xfrm>
          <a:prstGeom prst="leftRightUpArrow">
            <a:avLst>
              <a:gd name="adj1" fmla="val 17923"/>
              <a:gd name="adj2" fmla="val 23237"/>
              <a:gd name="adj3" fmla="val 25000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033220" y="3161987"/>
            <a:ext cx="3198054" cy="434765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 ВРМЕНИ ГОДА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622" y="4373034"/>
            <a:ext cx="1381333" cy="138133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855" y="2109866"/>
            <a:ext cx="1216346" cy="97307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0400"/>
          <a:stretch/>
        </p:blipFill>
        <p:spPr>
          <a:xfrm>
            <a:off x="10941945" y="1458877"/>
            <a:ext cx="1291553" cy="130197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53" y="528678"/>
            <a:ext cx="1533030" cy="15330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167" y="2708568"/>
            <a:ext cx="1151109" cy="1630739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918741" y="3161987"/>
            <a:ext cx="2709720" cy="400992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 НАЗНАЧЕНИЮ</a:t>
            </a:r>
            <a:endParaRPr lang="ru-RU" dirty="0"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3" y="2397561"/>
            <a:ext cx="1388151" cy="1850867"/>
          </a:xfrm>
          <a:prstGeom prst="rect">
            <a:avLst/>
          </a:prstGeom>
        </p:spPr>
      </p:pic>
      <p:sp>
        <p:nvSpPr>
          <p:cNvPr id="37" name="Тройная стрелка влево/вправо/вверх 36"/>
          <p:cNvSpPr/>
          <p:nvPr/>
        </p:nvSpPr>
        <p:spPr>
          <a:xfrm rot="16200000">
            <a:off x="-536321" y="2923232"/>
            <a:ext cx="4514035" cy="850392"/>
          </a:xfrm>
          <a:prstGeom prst="leftRightUp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4628461" y="1669368"/>
            <a:ext cx="4250404" cy="399540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 ПОЛУ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39" y="1034762"/>
            <a:ext cx="905121" cy="11879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554" r="26670" b="20875"/>
          <a:stretch/>
        </p:blipFill>
        <p:spPr>
          <a:xfrm>
            <a:off x="7064904" y="356162"/>
            <a:ext cx="783257" cy="1454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68" y="110343"/>
            <a:ext cx="1225758" cy="161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9" name="Прямоугольник 38"/>
          <p:cNvSpPr/>
          <p:nvPr/>
        </p:nvSpPr>
        <p:spPr>
          <a:xfrm>
            <a:off x="4364374" y="1665707"/>
            <a:ext cx="280508" cy="2825663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926203" y="2068908"/>
            <a:ext cx="287638" cy="2420688"/>
          </a:xfrm>
          <a:prstGeom prst="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833" t="35428" r="2833" b="2134"/>
          <a:stretch/>
        </p:blipFill>
        <p:spPr>
          <a:xfrm>
            <a:off x="2779308" y="1021406"/>
            <a:ext cx="1198160" cy="88275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049" b="40319"/>
          <a:stretch/>
        </p:blipFill>
        <p:spPr>
          <a:xfrm>
            <a:off x="2721092" y="277900"/>
            <a:ext cx="454082" cy="94187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75" t="529" r="34308" b="63295"/>
          <a:stretch/>
        </p:blipFill>
        <p:spPr>
          <a:xfrm>
            <a:off x="3191179" y="289244"/>
            <a:ext cx="440502" cy="68652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6049" b="40319"/>
          <a:stretch/>
        </p:blipFill>
        <p:spPr>
          <a:xfrm flipH="1">
            <a:off x="3648736" y="293528"/>
            <a:ext cx="441383" cy="915535"/>
          </a:xfrm>
          <a:prstGeom prst="rect">
            <a:avLst/>
          </a:prstGeom>
        </p:spPr>
      </p:pic>
      <p:sp>
        <p:nvSpPr>
          <p:cNvPr id="47" name="Стрелка углом 46"/>
          <p:cNvSpPr/>
          <p:nvPr/>
        </p:nvSpPr>
        <p:spPr>
          <a:xfrm flipH="1">
            <a:off x="3631681" y="942985"/>
            <a:ext cx="1176818" cy="722722"/>
          </a:xfrm>
          <a:prstGeom prst="bentArrow">
            <a:avLst>
              <a:gd name="adj1" fmla="val 25000"/>
              <a:gd name="adj2" fmla="val 25000"/>
              <a:gd name="adj3" fmla="val 46727"/>
              <a:gd name="adj4" fmla="val 87204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ЧАСТИ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56" y="2498604"/>
            <a:ext cx="2556287" cy="2622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1898470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1262949" cy="5729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300" b="1" dirty="0"/>
              <a:t>Общие требования к составлению любой интеллект – карты.</a:t>
            </a:r>
            <a:endParaRPr lang="ru-RU" sz="3300" dirty="0"/>
          </a:p>
          <a:p>
            <a:r>
              <a:rPr lang="ru-RU" dirty="0"/>
              <a:t>• Главная идея обводится в центре страницы.</a:t>
            </a:r>
          </a:p>
          <a:p>
            <a:r>
              <a:rPr lang="ru-RU" dirty="0" smtClean="0"/>
              <a:t>• </a:t>
            </a:r>
            <a:r>
              <a:rPr lang="ru-RU" dirty="0"/>
              <a:t>Писать надо разборчиво печатными заглавными буквами.</a:t>
            </a:r>
          </a:p>
          <a:p>
            <a:r>
              <a:rPr lang="ru-RU" dirty="0"/>
              <a:t>• Для каждого ключевого момента проводятся расходящиеся от центра ответвления (в любом направлении), используя ручки, карандаши или фломастеры разного цвета.</a:t>
            </a:r>
          </a:p>
          <a:p>
            <a:r>
              <a:rPr lang="ru-RU" dirty="0"/>
              <a:t>• Каждая мысль обводится.</a:t>
            </a:r>
          </a:p>
          <a:p>
            <a:r>
              <a:rPr lang="ru-RU" dirty="0"/>
              <a:t>• В процессе моделирования добавляются символы и иллюстрации.</a:t>
            </a:r>
          </a:p>
          <a:p>
            <a:r>
              <a:rPr lang="ru-RU" dirty="0"/>
              <a:t>Наглядность представлена в виде предметов, объектов, рисунков и т.д.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489194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1" y="685800"/>
            <a:ext cx="10856147" cy="5415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300" b="1" dirty="0" smtClean="0"/>
              <a:t>Алгоритм создания интеллект карт: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Постановка цели – рождение идеи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«Мозговой штурм», </a:t>
            </a:r>
            <a:r>
              <a:rPr lang="ru-RU" sz="2800" dirty="0"/>
              <a:t>цель которого — записать все ассоциативно появившиеся идеи, связанные с создаваемым интеллектуальным продуктом</a:t>
            </a:r>
            <a:r>
              <a:rPr lang="ru-RU" sz="2800" dirty="0" smtClean="0"/>
              <a:t>.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Создание интеллект карты – структурирование информации, продумывание хода « детского исследования»</a:t>
            </a:r>
          </a:p>
          <a:p>
            <a:pPr marL="514350" indent="-514350">
              <a:buAutoNum type="arabicPeriod"/>
            </a:pPr>
            <a:r>
              <a:rPr lang="ru-RU" sz="2800" dirty="0" smtClean="0"/>
              <a:t>«Оформление» интеллект карты в ходе «детского исследования»</a:t>
            </a: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7441134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304714" y="717452"/>
            <a:ext cx="3967089" cy="177253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6600" dirty="0" smtClean="0">
                <a:solidFill>
                  <a:srgbClr val="00B050"/>
                </a:solidFill>
              </a:rPr>
              <a:t>НАШИ      КАРТЫ</a:t>
            </a:r>
            <a:endParaRPr lang="ru-RU" sz="66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User\Desktop\20190225_0911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354" y="3601330"/>
            <a:ext cx="3765928" cy="2996418"/>
          </a:xfrm>
          <a:prstGeom prst="rect">
            <a:avLst/>
          </a:prstGeom>
          <a:noFill/>
        </p:spPr>
      </p:pic>
      <p:pic>
        <p:nvPicPr>
          <p:cNvPr id="1027" name="Picture 3" descr="C:\Users\User\Desktop\20190225_084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4007" y="3604837"/>
            <a:ext cx="3615397" cy="3253163"/>
          </a:xfrm>
          <a:prstGeom prst="rect">
            <a:avLst/>
          </a:prstGeom>
          <a:noFill/>
        </p:spPr>
      </p:pic>
      <p:pic>
        <p:nvPicPr>
          <p:cNvPr id="1028" name="Picture 4" descr="C:\Users\User\Desktop\20190225_085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57" y="281355"/>
            <a:ext cx="3760742" cy="3038620"/>
          </a:xfrm>
          <a:prstGeom prst="rect">
            <a:avLst/>
          </a:prstGeom>
          <a:noFill/>
        </p:spPr>
      </p:pic>
      <p:pic>
        <p:nvPicPr>
          <p:cNvPr id="1029" name="Picture 5" descr="C:\Users\User\Desktop\20190225_0908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599" y="281354"/>
            <a:ext cx="3723250" cy="3055933"/>
          </a:xfrm>
          <a:prstGeom prst="rect">
            <a:avLst/>
          </a:prstGeom>
          <a:noFill/>
        </p:spPr>
      </p:pic>
      <p:pic>
        <p:nvPicPr>
          <p:cNvPr id="2" name="Picture 2" descr="C:\Users\User\Desktop\Интелект карты\DSCN061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1833" y="2413333"/>
            <a:ext cx="4111564" cy="3273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Интелект карты\DSCN06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2173" y="329993"/>
            <a:ext cx="3938953" cy="2793035"/>
          </a:xfrm>
          <a:prstGeom prst="rect">
            <a:avLst/>
          </a:prstGeom>
          <a:noFill/>
        </p:spPr>
      </p:pic>
      <p:pic>
        <p:nvPicPr>
          <p:cNvPr id="1027" name="Picture 3" descr="C:\Users\User\Desktop\Интелект карты\DSCN0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4784" y="3445822"/>
            <a:ext cx="3944139" cy="2883077"/>
          </a:xfrm>
          <a:prstGeom prst="rect">
            <a:avLst/>
          </a:prstGeom>
          <a:noFill/>
        </p:spPr>
      </p:pic>
      <p:pic>
        <p:nvPicPr>
          <p:cNvPr id="1028" name="Picture 4" descr="C:\Users\User\Desktop\Интелект карты\DSCN05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420" y="309488"/>
            <a:ext cx="3895414" cy="2813539"/>
          </a:xfrm>
          <a:prstGeom prst="rect">
            <a:avLst/>
          </a:prstGeom>
          <a:noFill/>
        </p:spPr>
      </p:pic>
      <p:pic>
        <p:nvPicPr>
          <p:cNvPr id="1029" name="Picture 5" descr="C:\Users\User\Desktop\Интелект карты\DSCN06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9600" y="296389"/>
            <a:ext cx="3793588" cy="2845192"/>
          </a:xfrm>
          <a:prstGeom prst="rect">
            <a:avLst/>
          </a:prstGeom>
          <a:noFill/>
        </p:spPr>
      </p:pic>
      <p:pic>
        <p:nvPicPr>
          <p:cNvPr id="1030" name="Picture 6" descr="C:\Users\User\Desktop\Интелект карты\DSCN056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947" y="3488786"/>
            <a:ext cx="3868615" cy="2813539"/>
          </a:xfrm>
          <a:prstGeom prst="rect">
            <a:avLst/>
          </a:prstGeom>
          <a:noFill/>
        </p:spPr>
      </p:pic>
      <p:pic>
        <p:nvPicPr>
          <p:cNvPr id="1031" name="Picture 7" descr="C:\Users\User\Desktop\Интелект карты\DSCN05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233" y="3459982"/>
            <a:ext cx="3869955" cy="2870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902" y="641778"/>
            <a:ext cx="11507788" cy="4840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Литература:</a:t>
            </a:r>
            <a:endParaRPr lang="ru-RU" sz="1800" dirty="0"/>
          </a:p>
          <a:p>
            <a:r>
              <a:rPr lang="ru-RU" sz="1600" dirty="0"/>
              <a:t>1.    Акименко </a:t>
            </a:r>
            <a:r>
              <a:rPr lang="ru-RU" sz="1600" dirty="0" err="1"/>
              <a:t>В.М.Применение</a:t>
            </a:r>
            <a:r>
              <a:rPr lang="ru-RU" sz="1600" dirty="0"/>
              <a:t> интеллектуальных карт в процессе обучения дошкольников/Журнал Начальная школа, вып.7/12</a:t>
            </a:r>
          </a:p>
          <a:p>
            <a:r>
              <a:rPr lang="ru-RU" sz="1600" dirty="0"/>
              <a:t>2.    </a:t>
            </a:r>
            <a:r>
              <a:rPr lang="ru-RU" sz="1600" dirty="0" err="1"/>
              <a:t>Бьюзен</a:t>
            </a:r>
            <a:r>
              <a:rPr lang="ru-RU" sz="1600" dirty="0"/>
              <a:t>, Т. </a:t>
            </a:r>
            <a:r>
              <a:rPr lang="ru-RU" sz="1600" dirty="0" err="1"/>
              <a:t>Супермышление</a:t>
            </a:r>
            <a:r>
              <a:rPr lang="ru-RU" sz="1600" dirty="0"/>
              <a:t> / Тони и Барри </a:t>
            </a:r>
            <a:r>
              <a:rPr lang="ru-RU" sz="1600" dirty="0" err="1"/>
              <a:t>Бьюзен</a:t>
            </a:r>
            <a:r>
              <a:rPr lang="ru-RU" sz="1600" dirty="0"/>
              <a:t>. – Минск, 2008. </a:t>
            </a:r>
          </a:p>
          <a:p>
            <a:r>
              <a:rPr lang="ru-RU" sz="1600" dirty="0"/>
              <a:t>3.    Сохина, Ф.А. Развитие речи детей дошкольного возраста / Ф.А. Сохина. – М., 1984. </a:t>
            </a:r>
          </a:p>
          <a:p>
            <a:r>
              <a:rPr lang="ru-RU" sz="1600" dirty="0"/>
              <a:t>4.    </a:t>
            </a:r>
            <a:r>
              <a:rPr lang="ru-RU" sz="1600" dirty="0" err="1"/>
              <a:t>Швайко</a:t>
            </a:r>
            <a:r>
              <a:rPr lang="ru-RU" sz="1600" dirty="0"/>
              <a:t>, Г.С. Игры и игровые упражнения для развития речи / Г.С. </a:t>
            </a:r>
            <a:r>
              <a:rPr lang="ru-RU" sz="1600" dirty="0" err="1"/>
              <a:t>Швайко</a:t>
            </a:r>
            <a:r>
              <a:rPr lang="ru-RU" sz="1600" dirty="0"/>
              <a:t>. – М., 1983. </a:t>
            </a:r>
          </a:p>
          <a:p>
            <a:r>
              <a:rPr lang="ru-RU" sz="1600" dirty="0"/>
              <a:t>5.     Сумина В.А., ГБОУ СО «ЦПМСС «Речевой центр» </a:t>
            </a:r>
          </a:p>
          <a:p>
            <a:r>
              <a:rPr lang="ru-RU" sz="1600" dirty="0"/>
              <a:t>Обеспечение речевой реабилитации обучающихся с ТНР средствами коррекционных  технологий, основанных на нейропсихологических теориях. ИНКЛЮЗИВНОЕ ОБРАЗОВАНИЕ: ПРОБЛЕМЫ УПРАВЛЕНИЯ И ТЕХНОЛОГИИ РЕАЛИЗАЦИИ. Секция 1. Особенности реализации рекомендаций ПМПК в условиях неспециализированных образовательных организаций: сборник материалов II педагогических чтений им. первого министра общего и профессионального образования Свердловской области Валерия Вениаминовича Нестерова. – Екатеринбург. СОПК, 2013.Часть 1. – 122 с.</a:t>
            </a:r>
          </a:p>
          <a:p>
            <a:r>
              <a:rPr lang="ru-RU" sz="1600" dirty="0"/>
              <a:t>6.    http://www.mindmap.ru/</a:t>
            </a:r>
          </a:p>
          <a:p>
            <a:r>
              <a:rPr lang="ru-RU" sz="1600" dirty="0"/>
              <a:t>7. </a:t>
            </a:r>
            <a:r>
              <a:rPr lang="en-US" sz="1600" dirty="0"/>
              <a:t>http://www.cfin.ru/management/controlling/mind_map.shtml</a:t>
            </a:r>
            <a:r>
              <a:rPr lang="ru-RU" sz="1600" dirty="0" smtClean="0"/>
              <a:t>8</a:t>
            </a:r>
            <a:r>
              <a:rPr lang="ru-RU" sz="1600" dirty="0"/>
              <a:t>.    http://www.infokart.ru/karty-uma-kartografiya-razuma/</a:t>
            </a:r>
          </a:p>
          <a:p>
            <a:r>
              <a:rPr lang="ru-RU" sz="1600" dirty="0"/>
              <a:t>9.    </a:t>
            </a:r>
            <a:r>
              <a:rPr lang="ru-RU" sz="1600" dirty="0" smtClean="0"/>
              <a:t>http</a:t>
            </a:r>
            <a:r>
              <a:rPr lang="ru-RU" sz="1600" dirty="0"/>
              <a:t>://bershadskiy.ru/index/intellekt_karty_v_obrazovanii/0-33</a:t>
            </a:r>
          </a:p>
          <a:p>
            <a:r>
              <a:rPr lang="ru-RU" sz="1600" dirty="0"/>
              <a:t>10.   http://ipk74.ru/virtualcab/professional/obrazovatelnye-texnologii/intellekt-karta-kak-metodika-predstavleniya-processa-myshleniya-i-strukturirovaniya-informacii</a:t>
            </a:r>
          </a:p>
          <a:p>
            <a:r>
              <a:rPr lang="ru-RU" sz="1600" dirty="0"/>
              <a:t>11.   http://festival.1september.ru/articles/602963/</a:t>
            </a:r>
          </a:p>
          <a:p>
            <a:pPr marL="0" indent="0">
              <a:buNone/>
            </a:pPr>
            <a:r>
              <a:rPr lang="ru-RU" sz="1600" dirty="0"/>
              <a:t> 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08496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644578"/>
            <a:ext cx="8534400" cy="534982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Интеллектуальная карта –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это уникальный и простой метод запоминания и систематизации информации, с помощью которого развиваются как творческие, так и речевые способности 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детей, активизируется 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</a:rPr>
              <a:t>память и мышление.</a:t>
            </a: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endParaRPr lang="ru-RU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048177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Преимущества-ментальных-карт-перед-стандартным-способом-записи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302" y="365759"/>
            <a:ext cx="11310425" cy="62741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30671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1664" y="196947"/>
            <a:ext cx="8980488" cy="637266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/>
              <a:t>Результативность применения метода интеллект-карт</a:t>
            </a:r>
            <a:r>
              <a:rPr lang="ru-RU" dirty="0"/>
              <a:t> </a:t>
            </a:r>
            <a:r>
              <a:rPr lang="ru-RU" b="1" dirty="0" smtClean="0"/>
              <a:t>достигается: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 smtClean="0"/>
              <a:t>наглядностью</a:t>
            </a:r>
            <a:r>
              <a:rPr lang="ru-RU" dirty="0"/>
              <a:t>: всю проблему с ее многочисленными сторонами можно окинуть одним взглядом;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</a:t>
            </a:r>
            <a:r>
              <a:rPr lang="ru-RU" u="sng" dirty="0"/>
              <a:t>привлекательностью</a:t>
            </a:r>
            <a:r>
              <a:rPr lang="ru-RU" dirty="0"/>
              <a:t>: хорошая интеллект-карта имеет свою эстетику, ее рассматривать не только интересно, но и </a:t>
            </a:r>
            <a:r>
              <a:rPr lang="ru-RU" dirty="0" smtClean="0"/>
              <a:t>приятно;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 smtClean="0"/>
              <a:t>запоминаемостью</a:t>
            </a:r>
            <a:r>
              <a:rPr lang="ru-RU" dirty="0"/>
              <a:t>: благодаря работе обоих полушарий мозга, использованию образов и цвета интеллект-карта легко запоминается;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 smtClean="0"/>
              <a:t>своевременностью</a:t>
            </a:r>
            <a:r>
              <a:rPr lang="ru-RU" dirty="0"/>
              <a:t>: интеллект-карта помогает выявить недостаток информации и понять, какой информации не хватает;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 smtClean="0"/>
              <a:t>творчеством</a:t>
            </a:r>
            <a:r>
              <a:rPr lang="ru-RU" u="sng" dirty="0"/>
              <a:t>:</a:t>
            </a:r>
            <a:r>
              <a:rPr lang="ru-RU" dirty="0"/>
              <a:t> интеллект-карта стимулирует творчество, помогает найти нестандартные пути решения задачи</a:t>
            </a:r>
            <a:r>
              <a:rPr lang="ru-RU" dirty="0" smtClean="0"/>
              <a:t>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u="sng" dirty="0" smtClean="0"/>
              <a:t>возможностью </a:t>
            </a:r>
            <a:r>
              <a:rPr lang="ru-RU" u="sng" dirty="0"/>
              <a:t>пересмотра</a:t>
            </a:r>
            <a:r>
              <a:rPr lang="ru-RU" dirty="0"/>
              <a:t>: пересмотр интеллект-карт через некоторое время помогает усвоить картину в целом, запомнить ее, а также увидеть новые идеи. </a:t>
            </a:r>
          </a:p>
        </p:txBody>
      </p:sp>
    </p:spTree>
    <p:extLst>
      <p:ext uri="{BB962C8B-B14F-4D97-AF65-F5344CB8AC3E}">
        <p14:creationId xmlns="" xmlns:p14="http://schemas.microsoft.com/office/powerpoint/2010/main" val="85088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66324" y="2486463"/>
            <a:ext cx="8534400" cy="3615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Сбор материала о предмете или объекте. </a:t>
            </a:r>
          </a:p>
          <a:p>
            <a:r>
              <a:rPr lang="ru-RU" dirty="0" smtClean="0"/>
              <a:t>Создание интеллект – карты в ходе  обсуждения предмета или темы. </a:t>
            </a:r>
          </a:p>
          <a:p>
            <a:r>
              <a:rPr lang="ru-RU" dirty="0" smtClean="0"/>
              <a:t>Выполняя </a:t>
            </a:r>
            <a:r>
              <a:rPr lang="ru-RU" dirty="0"/>
              <a:t>данное задание</a:t>
            </a:r>
            <a:r>
              <a:rPr lang="ru-RU" dirty="0" smtClean="0"/>
              <a:t>, </a:t>
            </a:r>
            <a:r>
              <a:rPr lang="ru-RU" dirty="0"/>
              <a:t>пополняется активный и пассивный </a:t>
            </a:r>
            <a:r>
              <a:rPr lang="ru-RU" dirty="0" smtClean="0"/>
              <a:t>словарь, </a:t>
            </a:r>
            <a:r>
              <a:rPr lang="ru-RU" dirty="0"/>
              <a:t>развиваются процессы мышления – </a:t>
            </a:r>
            <a:r>
              <a:rPr lang="ru-RU" dirty="0" smtClean="0"/>
              <a:t>анализ, синтез, аналогия</a:t>
            </a:r>
            <a:r>
              <a:rPr lang="ru-RU" dirty="0"/>
              <a:t>, обобщение. </a:t>
            </a:r>
            <a:endParaRPr lang="ru-RU" dirty="0" smtClean="0"/>
          </a:p>
          <a:p>
            <a:r>
              <a:rPr lang="ru-RU" dirty="0" smtClean="0"/>
              <a:t>Работа </a:t>
            </a:r>
            <a:r>
              <a:rPr lang="ru-RU" dirty="0"/>
              <a:t>проводится, как индивидуально, так и фронтально.</a:t>
            </a:r>
          </a:p>
          <a:p>
            <a:endParaRPr lang="ru-RU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433711" y="395017"/>
            <a:ext cx="7339536" cy="150706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Использование интеллект-карт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Первое направление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96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177069" y="289626"/>
            <a:ext cx="829084" cy="11090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853538" y="255070"/>
            <a:ext cx="773342" cy="104616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989" t="36160" r="29595" b="22973"/>
          <a:stretch/>
        </p:blipFill>
        <p:spPr>
          <a:xfrm>
            <a:off x="278760" y="3843838"/>
            <a:ext cx="2148622" cy="13212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6684" b="89840" l="9934" r="8973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258" y="289626"/>
            <a:ext cx="887588" cy="1099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4000" b="99000" l="10000" r="81500">
                        <a14:foregroundMark x1="38500" y1="13500" x2="48500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190" y="1477958"/>
            <a:ext cx="1158711" cy="11587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backgroundRemoval t="3581" b="89770" l="1622" r="9756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746" y="2840479"/>
            <a:ext cx="995928" cy="10524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backgroundRemoval t="10000" b="90000" l="272" r="100000">
                        <a14:foregroundMark x1="16304" y1="45161" x2="26087" y2="4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920" y="4064364"/>
            <a:ext cx="959420" cy="8082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3711" b="96495" l="5495" r="958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115">
            <a:off x="8395530" y="5168084"/>
            <a:ext cx="818822" cy="1091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741" y1="13897" x2="40179" y2="13897"/>
                        <a14:foregroundMark x1="61830" y1="7553" x2="89063" y2="7553"/>
                        <a14:foregroundMark x1="92857" y1="6344" x2="92857" y2="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99" y="414348"/>
            <a:ext cx="1163512" cy="85964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825" y="315674"/>
            <a:ext cx="1073150" cy="10731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163" y="2892812"/>
            <a:ext cx="1064040" cy="6960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8">
                    <a14:imgEffect>
                      <a14:backgroundRemoval t="1364" b="100000" l="9537" r="99183">
                        <a14:backgroundMark x1="23433" y1="65909" x2="23433" y2="65909"/>
                        <a14:backgroundMark x1="31608" y1="70227" x2="31608" y2="70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747" y="1418324"/>
            <a:ext cx="1146228" cy="13754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097" y="4051073"/>
            <a:ext cx="819150" cy="6096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12" y="5287403"/>
            <a:ext cx="1802399" cy="135179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96" y="5260283"/>
            <a:ext cx="1874721" cy="14060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23" y="5489138"/>
            <a:ext cx="810820" cy="6081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38" y="1800234"/>
            <a:ext cx="2802466" cy="187603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" y="194808"/>
            <a:ext cx="1983642" cy="1535339"/>
          </a:xfrm>
          <a:prstGeom prst="rect">
            <a:avLst/>
          </a:prstGeom>
        </p:spPr>
      </p:pic>
      <p:sp>
        <p:nvSpPr>
          <p:cNvPr id="24" name="Стрелка вверх 23"/>
          <p:cNvSpPr/>
          <p:nvPr/>
        </p:nvSpPr>
        <p:spPr>
          <a:xfrm rot="20866246">
            <a:off x="4147451" y="1446768"/>
            <a:ext cx="484632" cy="978408"/>
          </a:xfrm>
          <a:prstGeom prst="up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верх 24"/>
          <p:cNvSpPr/>
          <p:nvPr/>
        </p:nvSpPr>
        <p:spPr>
          <a:xfrm rot="19124181">
            <a:off x="3048996" y="1067714"/>
            <a:ext cx="484632" cy="1669766"/>
          </a:xfrm>
          <a:prstGeom prst="up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верх 25"/>
          <p:cNvSpPr/>
          <p:nvPr/>
        </p:nvSpPr>
        <p:spPr>
          <a:xfrm rot="370901">
            <a:off x="5295979" y="1485050"/>
            <a:ext cx="484632" cy="978408"/>
          </a:xfrm>
          <a:prstGeom prst="up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верх 26"/>
          <p:cNvSpPr/>
          <p:nvPr/>
        </p:nvSpPr>
        <p:spPr>
          <a:xfrm rot="2109060">
            <a:off x="6295156" y="1281734"/>
            <a:ext cx="484632" cy="1513617"/>
          </a:xfrm>
          <a:prstGeom prst="upArrow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верх 27"/>
          <p:cNvSpPr/>
          <p:nvPr/>
        </p:nvSpPr>
        <p:spPr>
          <a:xfrm rot="5400000">
            <a:off x="9370946" y="629624"/>
            <a:ext cx="315538" cy="6279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>
            <a:off x="9318606" y="1928258"/>
            <a:ext cx="655320" cy="376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>
            <a:off x="9388931" y="3057556"/>
            <a:ext cx="649138" cy="378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072398" y="3128286"/>
            <a:ext cx="1540011" cy="368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618936" y="414348"/>
            <a:ext cx="243178" cy="597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>
            <a:off x="9349671" y="4283568"/>
            <a:ext cx="732382" cy="3586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>
            <a:off x="9388931" y="5702698"/>
            <a:ext cx="615291" cy="336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7616455" y="431077"/>
            <a:ext cx="468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 rot="5400000">
            <a:off x="7457765" y="1713918"/>
            <a:ext cx="796403" cy="4572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7835467" y="3378200"/>
            <a:ext cx="45719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7685034" y="3104206"/>
            <a:ext cx="30009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7752024" y="4157605"/>
            <a:ext cx="2331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7685034" y="5612621"/>
            <a:ext cx="30009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низ 40"/>
          <p:cNvSpPr/>
          <p:nvPr/>
        </p:nvSpPr>
        <p:spPr>
          <a:xfrm rot="19781970">
            <a:off x="5719429" y="4066319"/>
            <a:ext cx="484632" cy="1566688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 rot="2481167">
            <a:off x="3226301" y="3927608"/>
            <a:ext cx="484632" cy="1615356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 rot="3924669">
            <a:off x="2777286" y="3336919"/>
            <a:ext cx="484632" cy="174892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лево 43"/>
          <p:cNvSpPr/>
          <p:nvPr/>
        </p:nvSpPr>
        <p:spPr>
          <a:xfrm rot="461006">
            <a:off x="2778407" y="2939135"/>
            <a:ext cx="978408" cy="484632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55" y="1369161"/>
            <a:ext cx="3196287" cy="3073971"/>
          </a:xfrm>
        </p:spPr>
      </p:pic>
      <p:sp>
        <p:nvSpPr>
          <p:cNvPr id="17" name="Стрелка вниз 16"/>
          <p:cNvSpPr/>
          <p:nvPr/>
        </p:nvSpPr>
        <p:spPr>
          <a:xfrm>
            <a:off x="4539954" y="4399921"/>
            <a:ext cx="484632" cy="103498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лево 44"/>
          <p:cNvSpPr/>
          <p:nvPr/>
        </p:nvSpPr>
        <p:spPr>
          <a:xfrm>
            <a:off x="5469617" y="5783414"/>
            <a:ext cx="978408" cy="484632"/>
          </a:xfrm>
          <a:prstGeom prst="leftArrow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лево 45"/>
          <p:cNvSpPr/>
          <p:nvPr/>
        </p:nvSpPr>
        <p:spPr>
          <a:xfrm>
            <a:off x="3249404" y="5751167"/>
            <a:ext cx="563866" cy="484632"/>
          </a:xfrm>
          <a:prstGeom prst="leftArrow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лево 46"/>
          <p:cNvSpPr/>
          <p:nvPr/>
        </p:nvSpPr>
        <p:spPr>
          <a:xfrm rot="2789058">
            <a:off x="836286" y="5323298"/>
            <a:ext cx="978408" cy="484632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791" y="5434907"/>
            <a:ext cx="1291066" cy="968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704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44393" y="1941342"/>
            <a:ext cx="9805181" cy="45016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Закрепление и обобщение материала. </a:t>
            </a:r>
          </a:p>
          <a:p>
            <a:r>
              <a:rPr lang="ru-RU" dirty="0"/>
              <a:t>Создание обобщенной интеллект - карты может являться итоговой работой по изученным темам. </a:t>
            </a:r>
          </a:p>
          <a:p>
            <a:r>
              <a:rPr lang="ru-RU" dirty="0"/>
              <a:t>Выполняя данное задание, дети развивают умение выделить главную </a:t>
            </a:r>
            <a:r>
              <a:rPr lang="ru-RU" dirty="0" smtClean="0"/>
              <a:t>мысль, припоминание изученного или выявление уровня знаний, </a:t>
            </a:r>
            <a:r>
              <a:rPr lang="ru-RU" dirty="0"/>
              <a:t>пополняется активный и пассивный словарь по изученной лексической теме, развиваются </a:t>
            </a:r>
            <a:r>
              <a:rPr lang="ru-RU" dirty="0" smtClean="0"/>
              <a:t>умения составлять и распространять предложения, развиваются процессы </a:t>
            </a:r>
            <a:r>
              <a:rPr lang="ru-RU" dirty="0"/>
              <a:t>мышления – анализ, синтез, аналогия, </a:t>
            </a:r>
            <a:r>
              <a:rPr lang="ru-RU" dirty="0" smtClean="0"/>
              <a:t>обобщение, сравнение, </a:t>
            </a:r>
            <a:r>
              <a:rPr lang="ru-RU" dirty="0" err="1" smtClean="0"/>
              <a:t>сериация</a:t>
            </a:r>
            <a:r>
              <a:rPr lang="ru-RU" dirty="0" smtClean="0"/>
              <a:t>, классификация. </a:t>
            </a:r>
            <a:endParaRPr lang="ru-RU" dirty="0"/>
          </a:p>
          <a:p>
            <a:r>
              <a:rPr lang="ru-RU" dirty="0"/>
              <a:t>Работа проводится, как индивидуально, так и фронтально.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72528" y="436032"/>
            <a:ext cx="7685795" cy="1181753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Второе направление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16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="" xmlns:p14="http://schemas.microsoft.com/office/powerpoint/2010/main" val="187988591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/>
        </p:blipFill>
        <p:spPr>
          <a:xfrm>
            <a:off x="4971649" y="2689806"/>
            <a:ext cx="2248701" cy="224038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277" t="7298" r="3222" b="-7298"/>
          <a:stretch/>
        </p:blipFill>
        <p:spPr>
          <a:xfrm>
            <a:off x="1287425" y="2476779"/>
            <a:ext cx="1390729" cy="21936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51" y="-89938"/>
            <a:ext cx="1751917" cy="16141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35" y="5282021"/>
            <a:ext cx="2126330" cy="15947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52" y="6133405"/>
            <a:ext cx="772709" cy="5151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734" y="3250362"/>
            <a:ext cx="760484" cy="5069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990" y="183579"/>
            <a:ext cx="647232" cy="43148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950" y="6000948"/>
            <a:ext cx="769006" cy="512671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11033745" y="1644881"/>
            <a:ext cx="603684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3546848" y="6102942"/>
            <a:ext cx="643667" cy="57606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266970" y="5157284"/>
            <a:ext cx="792088" cy="864096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3176213" y="1063106"/>
            <a:ext cx="1215752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741" y1="13897" x2="40179" y2="13897"/>
                        <a14:foregroundMark x1="61830" y1="7553" x2="89063" y2="7553"/>
                        <a14:foregroundMark x1="92857" y1="6344" x2="92857" y2="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909" y="399323"/>
            <a:ext cx="1199292" cy="8860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741" y1="13897" x2="40179" y2="13897"/>
                        <a14:foregroundMark x1="61830" y1="7553" x2="89063" y2="7553"/>
                        <a14:foregroundMark x1="92857" y1="6344" x2="92857" y2="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286" y="4964390"/>
            <a:ext cx="1174991" cy="86813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741" y1="13897" x2="40179" y2="13897"/>
                        <a14:foregroundMark x1="61830" y1="7553" x2="89063" y2="7553"/>
                        <a14:foregroundMark x1="92857" y1="6344" x2="92857" y2="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907" y="4873320"/>
            <a:ext cx="1148232" cy="84835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6741" y1="13897" x2="40179" y2="13897"/>
                        <a14:foregroundMark x1="61830" y1="7553" x2="89063" y2="7553"/>
                        <a14:foregroundMark x1="92857" y1="6344" x2="92857" y2="6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" y="1639350"/>
            <a:ext cx="1030253" cy="761191"/>
          </a:xfrm>
          <a:prstGeom prst="rect">
            <a:avLst/>
          </a:prstGeom>
        </p:spPr>
      </p:pic>
      <p:sp>
        <p:nvSpPr>
          <p:cNvPr id="39" name="Стрелка вправо 38"/>
          <p:cNvSpPr/>
          <p:nvPr/>
        </p:nvSpPr>
        <p:spPr>
          <a:xfrm>
            <a:off x="7053229" y="7171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лево 39"/>
          <p:cNvSpPr/>
          <p:nvPr/>
        </p:nvSpPr>
        <p:spPr>
          <a:xfrm rot="1189821">
            <a:off x="3738096" y="32325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лево 40"/>
          <p:cNvSpPr/>
          <p:nvPr/>
        </p:nvSpPr>
        <p:spPr>
          <a:xfrm rot="18824796">
            <a:off x="4420026" y="105643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лево 43"/>
          <p:cNvSpPr/>
          <p:nvPr/>
        </p:nvSpPr>
        <p:spPr>
          <a:xfrm rot="2543809">
            <a:off x="551270" y="263323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лево 44"/>
          <p:cNvSpPr/>
          <p:nvPr/>
        </p:nvSpPr>
        <p:spPr>
          <a:xfrm rot="18433332">
            <a:off x="785288" y="4631004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>
            <a:off x="2078199" y="48082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право 47"/>
          <p:cNvSpPr/>
          <p:nvPr/>
        </p:nvSpPr>
        <p:spPr>
          <a:xfrm rot="9832641">
            <a:off x="4226352" y="6112202"/>
            <a:ext cx="72275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право 48"/>
          <p:cNvSpPr/>
          <p:nvPr/>
        </p:nvSpPr>
        <p:spPr>
          <a:xfrm>
            <a:off x="6494466" y="6046841"/>
            <a:ext cx="68571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право 49"/>
          <p:cNvSpPr/>
          <p:nvPr/>
        </p:nvSpPr>
        <p:spPr>
          <a:xfrm rot="19194028">
            <a:off x="10225245" y="231935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10448374" y="33038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 rot="2558875">
            <a:off x="10050441" y="444954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8505028" y="959476"/>
            <a:ext cx="3680372" cy="5689067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164" r="8248" b="31857"/>
          <a:stretch/>
        </p:blipFill>
        <p:spPr>
          <a:xfrm>
            <a:off x="3693354" y="2076687"/>
            <a:ext cx="4096095" cy="2733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Стрелка вправо 33"/>
          <p:cNvSpPr/>
          <p:nvPr/>
        </p:nvSpPr>
        <p:spPr>
          <a:xfrm rot="20218906">
            <a:off x="6584734" y="5412271"/>
            <a:ext cx="685711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7839433" y="331937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лево 35"/>
          <p:cNvSpPr/>
          <p:nvPr/>
        </p:nvSpPr>
        <p:spPr>
          <a:xfrm rot="21444002">
            <a:off x="2654474" y="3423990"/>
            <a:ext cx="978408" cy="484632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низ 36"/>
          <p:cNvSpPr/>
          <p:nvPr/>
        </p:nvSpPr>
        <p:spPr>
          <a:xfrm>
            <a:off x="5402992" y="4786326"/>
            <a:ext cx="484632" cy="978408"/>
          </a:xfrm>
          <a:prstGeom prst="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лево 37"/>
          <p:cNvSpPr/>
          <p:nvPr/>
        </p:nvSpPr>
        <p:spPr>
          <a:xfrm rot="5400000">
            <a:off x="5545809" y="1412398"/>
            <a:ext cx="978408" cy="48463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="" xmlns:a14="http://schemas.microsoft.com/office/drawing/2010/main">
                  <a14:imgLayer r:embed="rId22">
                    <a14:imgEffect>
                      <a14:backgroundRemoval t="6684" b="89840" l="9934" r="89735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83" y="5903320"/>
            <a:ext cx="434329" cy="53787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="" xmlns:a14="http://schemas.microsoft.com/office/drawing/2010/main">
                  <a14:imgLayer r:embed="rId24">
                    <a14:imgEffect>
                      <a14:backgroundRemoval t="4000" b="99000" l="10000" r="81500">
                        <a14:foregroundMark x1="38500" y1="13500" x2="48500" y2="1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5653" y="5933455"/>
            <a:ext cx="603241" cy="603241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="" xmlns:a14="http://schemas.microsoft.com/office/drawing/2010/main">
                  <a14:imgLayer r:embed="rId26">
                    <a14:imgEffect>
                      <a14:backgroundRemoval t="3581" b="89770" l="1622" r="97568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662" y="5834207"/>
            <a:ext cx="613024" cy="64781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="" xmlns:a14="http://schemas.microsoft.com/office/drawing/2010/main">
                  <a14:imgLayer r:embed="rId28">
                    <a14:imgEffect>
                      <a14:backgroundRemoval t="10000" b="90000" l="272" r="100000">
                        <a14:foregroundMark x1="16304" y1="45161" x2="26087" y2="49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70" y="5364656"/>
            <a:ext cx="719458" cy="60606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="" xmlns:a14="http://schemas.microsoft.com/office/drawing/2010/main">
                  <a14:imgLayer r:embed="rId30">
                    <a14:imgEffect>
                      <a14:backgroundRemoval t="3711" b="96495" l="5495" r="95879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115">
            <a:off x="9298735" y="5350898"/>
            <a:ext cx="454532" cy="605627"/>
          </a:xfrm>
          <a:prstGeom prst="rect">
            <a:avLst/>
          </a:prstGeom>
        </p:spPr>
      </p:pic>
      <p:sp>
        <p:nvSpPr>
          <p:cNvPr id="56" name="Стрелка вправо 55"/>
          <p:cNvSpPr/>
          <p:nvPr/>
        </p:nvSpPr>
        <p:spPr>
          <a:xfrm rot="5400000" flipV="1">
            <a:off x="9362151" y="4747563"/>
            <a:ext cx="978408" cy="328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7931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475" t="6942" r="11322" b="31367"/>
          <a:stretch/>
        </p:blipFill>
        <p:spPr>
          <a:xfrm>
            <a:off x="10463134" y="149564"/>
            <a:ext cx="1533993" cy="12822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7718">
            <a:off x="8402903" y="68704"/>
            <a:ext cx="925799" cy="9257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408" y="2226217"/>
            <a:ext cx="1356193" cy="10307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310" y="57205"/>
            <a:ext cx="1223572" cy="91767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049" t="3266" r="13033" b="9600"/>
          <a:stretch/>
        </p:blipFill>
        <p:spPr>
          <a:xfrm>
            <a:off x="7710839" y="3760890"/>
            <a:ext cx="1247021" cy="1072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31" r="33603"/>
          <a:stretch/>
        </p:blipFill>
        <p:spPr>
          <a:xfrm>
            <a:off x="8618086" y="2209814"/>
            <a:ext cx="1035323" cy="1253069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 rot="20972030">
            <a:off x="8046706" y="1548967"/>
            <a:ext cx="1443847" cy="63777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327553">
            <a:off x="10496144" y="2868461"/>
            <a:ext cx="818418" cy="2241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верх 20"/>
          <p:cNvSpPr/>
          <p:nvPr/>
        </p:nvSpPr>
        <p:spPr>
          <a:xfrm rot="20487429">
            <a:off x="9227728" y="715275"/>
            <a:ext cx="252652" cy="7269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8981051">
            <a:off x="10245900" y="1169821"/>
            <a:ext cx="650624" cy="2666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977334">
            <a:off x="10549076" y="2149236"/>
            <a:ext cx="698727" cy="2912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ackgroundRemoval t="16547" b="98082" l="9592" r="89688">
                        <a14:backgroundMark x1="48681" y1="27098" x2="48681" y2="27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6" y="-128805"/>
            <a:ext cx="1731264" cy="17312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03" y="5628147"/>
            <a:ext cx="1238325" cy="92874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388" r="15336"/>
          <a:stretch/>
        </p:blipFill>
        <p:spPr>
          <a:xfrm>
            <a:off x="93560" y="4492195"/>
            <a:ext cx="1049311" cy="92874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03" y="3903995"/>
            <a:ext cx="1352834" cy="8993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13" y="277988"/>
            <a:ext cx="992835" cy="99283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0" y="1503328"/>
            <a:ext cx="1213681" cy="77705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055" r="32694"/>
          <a:stretch/>
        </p:blipFill>
        <p:spPr>
          <a:xfrm>
            <a:off x="2625500" y="279484"/>
            <a:ext cx="2098479" cy="118408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69" t="14965" r="14740" b="2599"/>
          <a:stretch/>
        </p:blipFill>
        <p:spPr>
          <a:xfrm>
            <a:off x="93560" y="3246299"/>
            <a:ext cx="999208" cy="80228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438" y="5505389"/>
            <a:ext cx="1542219" cy="98329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20" y="2922730"/>
            <a:ext cx="1559800" cy="879554"/>
          </a:xfrm>
          <a:prstGeom prst="rect">
            <a:avLst/>
          </a:prstGeom>
        </p:spPr>
      </p:pic>
      <p:sp>
        <p:nvSpPr>
          <p:cNvPr id="36" name="Стрелка влево 35"/>
          <p:cNvSpPr/>
          <p:nvPr/>
        </p:nvSpPr>
        <p:spPr>
          <a:xfrm rot="21134639">
            <a:off x="2833517" y="2336059"/>
            <a:ext cx="2518274" cy="64187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верх 37"/>
          <p:cNvSpPr/>
          <p:nvPr/>
        </p:nvSpPr>
        <p:spPr>
          <a:xfrm rot="20538143">
            <a:off x="1986872" y="1266914"/>
            <a:ext cx="238584" cy="87094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верх 38"/>
          <p:cNvSpPr/>
          <p:nvPr/>
        </p:nvSpPr>
        <p:spPr>
          <a:xfrm rot="19167095">
            <a:off x="1348007" y="1377719"/>
            <a:ext cx="337129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лево 39"/>
          <p:cNvSpPr/>
          <p:nvPr/>
        </p:nvSpPr>
        <p:spPr>
          <a:xfrm rot="2340016">
            <a:off x="706526" y="2314600"/>
            <a:ext cx="978408" cy="35171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8558862">
            <a:off x="2245850" y="1656393"/>
            <a:ext cx="978408" cy="329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 rot="16854495">
            <a:off x="2788806" y="3192167"/>
            <a:ext cx="351645" cy="8189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низ 42"/>
          <p:cNvSpPr/>
          <p:nvPr/>
        </p:nvSpPr>
        <p:spPr>
          <a:xfrm rot="19256251">
            <a:off x="2820066" y="3859441"/>
            <a:ext cx="317432" cy="15344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низ 43"/>
          <p:cNvSpPr/>
          <p:nvPr/>
        </p:nvSpPr>
        <p:spPr>
          <a:xfrm rot="21091220">
            <a:off x="2287654" y="3996958"/>
            <a:ext cx="294562" cy="1434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низ 44"/>
          <p:cNvSpPr/>
          <p:nvPr/>
        </p:nvSpPr>
        <p:spPr>
          <a:xfrm rot="977706">
            <a:off x="1522265" y="3920340"/>
            <a:ext cx="360973" cy="1506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низ 45"/>
          <p:cNvSpPr/>
          <p:nvPr/>
        </p:nvSpPr>
        <p:spPr>
          <a:xfrm rot="2204690">
            <a:off x="1213687" y="3778557"/>
            <a:ext cx="325172" cy="910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 rot="5400000">
            <a:off x="1013207" y="2758968"/>
            <a:ext cx="289662" cy="709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="" xmlns:a14="http://schemas.microsoft.com/office/drawing/2010/main">
                  <a14:imgLayer r:embed="rId20">
                    <a14:imgEffect>
                      <a14:backgroundRemoval t="1429" b="96667" l="0" r="96139">
                        <a14:foregroundMark x1="55985" y1="52381" x2="94208" y2="39048"/>
                        <a14:foregroundMark x1="59459" y1="54762" x2="79537" y2="49524"/>
                        <a14:foregroundMark x1="82239" y1="81429" x2="96139" y2="42381"/>
                        <a14:foregroundMark x1="32819" y1="74762" x2="32819" y2="74762"/>
                        <a14:foregroundMark x1="18919" y1="80476" x2="3861" y2="39048"/>
                        <a14:foregroundMark x1="3475" y1="37143" x2="8880" y2="28571"/>
                        <a14:foregroundMark x1="91506" y1="30476" x2="96139" y2="4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" y="2166495"/>
            <a:ext cx="806048" cy="6535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98" t="8284" r="13200" b="4644"/>
          <a:stretch/>
        </p:blipFill>
        <p:spPr>
          <a:xfrm>
            <a:off x="4950144" y="1043043"/>
            <a:ext cx="3568027" cy="260439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9538" y="3256924"/>
            <a:ext cx="908853" cy="1085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06" y="4517602"/>
            <a:ext cx="903337" cy="903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96" y="5482486"/>
            <a:ext cx="2166935" cy="122006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858" y="5415138"/>
            <a:ext cx="1358221" cy="13048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Стрелка вниз 16"/>
          <p:cNvSpPr/>
          <p:nvPr/>
        </p:nvSpPr>
        <p:spPr>
          <a:xfrm rot="19793083">
            <a:off x="10647688" y="2692153"/>
            <a:ext cx="334345" cy="1974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39" y="5440547"/>
            <a:ext cx="1359830" cy="849894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 rot="1457539">
            <a:off x="2539664" y="3835312"/>
            <a:ext cx="978408" cy="314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824" y="1320141"/>
            <a:ext cx="1298279" cy="973709"/>
          </a:xfrm>
          <a:prstGeom prst="rect">
            <a:avLst/>
          </a:prstGeom>
        </p:spPr>
      </p:pic>
      <p:sp>
        <p:nvSpPr>
          <p:cNvPr id="20" name="Стрелка вправо 19"/>
          <p:cNvSpPr/>
          <p:nvPr/>
        </p:nvSpPr>
        <p:spPr>
          <a:xfrm>
            <a:off x="10673255" y="1625429"/>
            <a:ext cx="721302" cy="364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759" y="4833964"/>
            <a:ext cx="1010335" cy="1342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7" name="Стрелка влево 36"/>
          <p:cNvSpPr/>
          <p:nvPr/>
        </p:nvSpPr>
        <p:spPr>
          <a:xfrm rot="15304120">
            <a:off x="9298167" y="3968184"/>
            <a:ext cx="2587545" cy="3130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="" xmlns:a14="http://schemas.microsoft.com/office/drawing/2010/main">
                  <a14:imgLayer r:embed="rId30">
                    <a14:imgEffect>
                      <a14:backgroundRemoval t="2514" b="100000" l="9644" r="89727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5" y="1714435"/>
            <a:ext cx="2532106" cy="2353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07" y="1191839"/>
            <a:ext cx="2292231" cy="1764323"/>
          </a:xfrm>
          <a:prstGeom prst="rect">
            <a:avLst/>
          </a:prstGeom>
        </p:spPr>
      </p:pic>
      <p:sp>
        <p:nvSpPr>
          <p:cNvPr id="49" name="Стрелка влево 48"/>
          <p:cNvSpPr/>
          <p:nvPr/>
        </p:nvSpPr>
        <p:spPr>
          <a:xfrm rot="16830005">
            <a:off x="8370636" y="4077395"/>
            <a:ext cx="2998937" cy="31263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лево 49"/>
          <p:cNvSpPr/>
          <p:nvPr/>
        </p:nvSpPr>
        <p:spPr>
          <a:xfrm rot="18178184">
            <a:off x="7920603" y="3911609"/>
            <a:ext cx="2782683" cy="39515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0475307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1562</TotalTime>
  <Words>684</Words>
  <Application>Microsoft Office PowerPoint</Application>
  <PresentationFormat>Произвольный</PresentationFormat>
  <Paragraphs>70</Paragraphs>
  <Slides>16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Бумажная</vt:lpstr>
      <vt:lpstr>Использование интеллект карт  в развитии дошкольников.</vt:lpstr>
      <vt:lpstr>Интеллектуальная карта – это уникальный и простой метод запоминания и систематизации информации, с помощью которого развиваются как творческие, так и речевые способности детей, активизируется память и мышление.  </vt:lpstr>
      <vt:lpstr>Слайд 3</vt:lpstr>
      <vt:lpstr>Слайд 4</vt:lpstr>
      <vt:lpstr>Использование интеллект-карт   Первое направление</vt:lpstr>
      <vt:lpstr>Слайд 6</vt:lpstr>
      <vt:lpstr>Второе направление</vt:lpstr>
      <vt:lpstr>Слайд 8</vt:lpstr>
      <vt:lpstr>Слайд 9</vt:lpstr>
      <vt:lpstr>Третье направление</vt:lpstr>
      <vt:lpstr>Слайд 11</vt:lpstr>
      <vt:lpstr>Слайд 12</vt:lpstr>
      <vt:lpstr>Слайд 13</vt:lpstr>
      <vt:lpstr> НАШИ      КАРТЫ</vt:lpstr>
      <vt:lpstr>Слайд 15</vt:lpstr>
      <vt:lpstr>Слайд 16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Никита</dc:creator>
  <cp:lastModifiedBy>User</cp:lastModifiedBy>
  <cp:revision>75</cp:revision>
  <dcterms:created xsi:type="dcterms:W3CDTF">2015-01-01T09:23:28Z</dcterms:created>
  <dcterms:modified xsi:type="dcterms:W3CDTF">2021-01-29T09:33:03Z</dcterms:modified>
</cp:coreProperties>
</file>