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76" r:id="rId5"/>
    <p:sldId id="277" r:id="rId6"/>
    <p:sldId id="258" r:id="rId7"/>
    <p:sldId id="259" r:id="rId8"/>
    <p:sldId id="260" r:id="rId9"/>
    <p:sldId id="261" r:id="rId10"/>
    <p:sldId id="262" r:id="rId11"/>
    <p:sldId id="309" r:id="rId12"/>
    <p:sldId id="263" r:id="rId13"/>
    <p:sldId id="264" r:id="rId14"/>
    <p:sldId id="268" r:id="rId15"/>
    <p:sldId id="265" r:id="rId16"/>
    <p:sldId id="266" r:id="rId17"/>
    <p:sldId id="267" r:id="rId18"/>
    <p:sldId id="278" r:id="rId19"/>
    <p:sldId id="279" r:id="rId20"/>
    <p:sldId id="280" r:id="rId21"/>
    <p:sldId id="281"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08" r:id="rId35"/>
    <p:sldId id="27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70B6F-E5D6-4EA8-9760-F65B5E79D167}"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5D9B272F-89CB-43F9-A3FA-910630C38B5D}">
      <dgm:prSet phldrT="[Текст]" phldr="1"/>
      <dgm:spPr/>
      <dgm:t>
        <a:bodyPr/>
        <a:lstStyle/>
        <a:p>
          <a:pPr algn="ctr"/>
          <a:endParaRPr lang="ru-RU" dirty="0"/>
        </a:p>
      </dgm:t>
    </dgm:pt>
    <dgm:pt modelId="{8F710E0C-D5D1-46C4-9BDB-986C59A1D464}" type="parTrans" cxnId="{7D8C4883-BBA1-49DE-B830-55DDFEDE38E1}">
      <dgm:prSet/>
      <dgm:spPr/>
      <dgm:t>
        <a:bodyPr/>
        <a:lstStyle/>
        <a:p>
          <a:pPr algn="ctr"/>
          <a:endParaRPr lang="ru-RU"/>
        </a:p>
      </dgm:t>
    </dgm:pt>
    <dgm:pt modelId="{64995654-CBA5-48CD-A30E-8671483ECEA7}" type="sibTrans" cxnId="{7D8C4883-BBA1-49DE-B830-55DDFEDE38E1}">
      <dgm:prSet/>
      <dgm:spPr/>
      <dgm:t>
        <a:bodyPr/>
        <a:lstStyle/>
        <a:p>
          <a:pPr algn="ctr"/>
          <a:endParaRPr lang="ru-RU"/>
        </a:p>
      </dgm:t>
    </dgm:pt>
    <dgm:pt modelId="{3A7AE81D-AB36-445B-A955-3BDF07EC1EF7}">
      <dgm:prSet phldrT="[Текст]"/>
      <dgm:spPr/>
      <dgm:t>
        <a:bodyPr/>
        <a:lstStyle/>
        <a:p>
          <a:pPr algn="ctr"/>
          <a:r>
            <a:rPr lang="ru-RU" b="1" dirty="0" smtClean="0">
              <a:solidFill>
                <a:schemeClr val="accent6">
                  <a:lumMod val="50000"/>
                </a:schemeClr>
              </a:solidFill>
            </a:rPr>
            <a:t>тактильные ощущения</a:t>
          </a:r>
          <a:endParaRPr lang="ru-RU" b="1" dirty="0">
            <a:solidFill>
              <a:schemeClr val="accent6">
                <a:lumMod val="50000"/>
              </a:schemeClr>
            </a:solidFill>
          </a:endParaRPr>
        </a:p>
      </dgm:t>
    </dgm:pt>
    <dgm:pt modelId="{4B114203-4ECC-4C23-8F1D-EA82A85C9A94}" type="parTrans" cxnId="{0B3665DC-350F-4F09-A367-62A3AFAF2905}">
      <dgm:prSet/>
      <dgm:spPr/>
      <dgm:t>
        <a:bodyPr/>
        <a:lstStyle/>
        <a:p>
          <a:pPr algn="ctr"/>
          <a:endParaRPr lang="ru-RU"/>
        </a:p>
      </dgm:t>
    </dgm:pt>
    <dgm:pt modelId="{4888D2AF-DEBB-430F-9146-1758928C9902}" type="sibTrans" cxnId="{0B3665DC-350F-4F09-A367-62A3AFAF2905}">
      <dgm:prSet/>
      <dgm:spPr/>
      <dgm:t>
        <a:bodyPr/>
        <a:lstStyle/>
        <a:p>
          <a:pPr algn="ctr"/>
          <a:endParaRPr lang="ru-RU"/>
        </a:p>
      </dgm:t>
    </dgm:pt>
    <dgm:pt modelId="{41DDECC1-156C-4549-82E3-D2D70C40A7A0}">
      <dgm:prSet phldrT="[Текст]" phldr="1"/>
      <dgm:spPr/>
      <dgm:t>
        <a:bodyPr/>
        <a:lstStyle/>
        <a:p>
          <a:pPr algn="ctr"/>
          <a:endParaRPr lang="ru-RU" dirty="0"/>
        </a:p>
      </dgm:t>
    </dgm:pt>
    <dgm:pt modelId="{5755CB2C-EA0E-4CEE-A31C-44EE95A5EE43}" type="parTrans" cxnId="{4429D014-069D-4296-8AD4-D5A04FA3E731}">
      <dgm:prSet/>
      <dgm:spPr/>
      <dgm:t>
        <a:bodyPr/>
        <a:lstStyle/>
        <a:p>
          <a:pPr algn="ctr"/>
          <a:endParaRPr lang="ru-RU"/>
        </a:p>
      </dgm:t>
    </dgm:pt>
    <dgm:pt modelId="{F5609D72-66DD-463E-8B46-1CAAFABA2D68}" type="sibTrans" cxnId="{4429D014-069D-4296-8AD4-D5A04FA3E731}">
      <dgm:prSet/>
      <dgm:spPr/>
      <dgm:t>
        <a:bodyPr/>
        <a:lstStyle/>
        <a:p>
          <a:pPr algn="ctr"/>
          <a:endParaRPr lang="ru-RU"/>
        </a:p>
      </dgm:t>
    </dgm:pt>
    <dgm:pt modelId="{AF44942A-ED51-43DF-8739-A5711F842422}">
      <dgm:prSet phldrT="[Текст]"/>
      <dgm:spPr/>
      <dgm:t>
        <a:bodyPr/>
        <a:lstStyle/>
        <a:p>
          <a:pPr algn="ctr"/>
          <a:r>
            <a:rPr lang="ru-RU" b="1" dirty="0" smtClean="0">
              <a:solidFill>
                <a:schemeClr val="accent6">
                  <a:lumMod val="50000"/>
                </a:schemeClr>
              </a:solidFill>
            </a:rPr>
            <a:t>Зрительные ощущения</a:t>
          </a:r>
          <a:endParaRPr lang="ru-RU" b="1" dirty="0">
            <a:solidFill>
              <a:schemeClr val="accent6">
                <a:lumMod val="50000"/>
              </a:schemeClr>
            </a:solidFill>
          </a:endParaRPr>
        </a:p>
      </dgm:t>
    </dgm:pt>
    <dgm:pt modelId="{2B2983FA-5695-4F60-B2AB-3B0F8747C20A}" type="parTrans" cxnId="{531E8087-47BE-4E63-9581-250D329BE0C0}">
      <dgm:prSet/>
      <dgm:spPr/>
      <dgm:t>
        <a:bodyPr/>
        <a:lstStyle/>
        <a:p>
          <a:pPr algn="ctr"/>
          <a:endParaRPr lang="ru-RU"/>
        </a:p>
      </dgm:t>
    </dgm:pt>
    <dgm:pt modelId="{13BE0CA1-BA52-469D-BAE4-D644AA80756B}" type="sibTrans" cxnId="{531E8087-47BE-4E63-9581-250D329BE0C0}">
      <dgm:prSet/>
      <dgm:spPr/>
      <dgm:t>
        <a:bodyPr/>
        <a:lstStyle/>
        <a:p>
          <a:pPr algn="ctr"/>
          <a:endParaRPr lang="ru-RU"/>
        </a:p>
      </dgm:t>
    </dgm:pt>
    <dgm:pt modelId="{B197970F-7175-4D7C-BF4D-EBFDB7231C21}">
      <dgm:prSet phldrT="[Текст]" phldr="1"/>
      <dgm:spPr/>
      <dgm:t>
        <a:bodyPr/>
        <a:lstStyle/>
        <a:p>
          <a:pPr algn="ctr"/>
          <a:endParaRPr lang="ru-RU"/>
        </a:p>
      </dgm:t>
    </dgm:pt>
    <dgm:pt modelId="{1CEBC3E9-B0BE-4C4F-8796-0AC14F9478DD}" type="parTrans" cxnId="{3689F5B6-B987-4371-BD79-18BDAA6083E7}">
      <dgm:prSet/>
      <dgm:spPr/>
      <dgm:t>
        <a:bodyPr/>
        <a:lstStyle/>
        <a:p>
          <a:pPr algn="ctr"/>
          <a:endParaRPr lang="ru-RU"/>
        </a:p>
      </dgm:t>
    </dgm:pt>
    <dgm:pt modelId="{297BCB30-E8E7-4D64-B1D0-C7BDAFC64AA3}" type="sibTrans" cxnId="{3689F5B6-B987-4371-BD79-18BDAA6083E7}">
      <dgm:prSet/>
      <dgm:spPr/>
      <dgm:t>
        <a:bodyPr/>
        <a:lstStyle/>
        <a:p>
          <a:pPr algn="ctr"/>
          <a:endParaRPr lang="ru-RU"/>
        </a:p>
      </dgm:t>
    </dgm:pt>
    <dgm:pt modelId="{EF162405-C6FC-437F-96BD-5E808B55CDBB}">
      <dgm:prSet phldrT="[Текст]"/>
      <dgm:spPr/>
      <dgm:t>
        <a:bodyPr/>
        <a:lstStyle/>
        <a:p>
          <a:pPr algn="ctr"/>
          <a:r>
            <a:rPr lang="ru-RU" dirty="0" smtClean="0"/>
            <a:t>ощущения запаха типографской краски и шелеста перелистываемых страниц</a:t>
          </a:r>
          <a:endParaRPr lang="ru-RU" dirty="0"/>
        </a:p>
      </dgm:t>
    </dgm:pt>
    <dgm:pt modelId="{EA12F8D4-A1BB-491C-8F64-F70F268DF5BC}" type="parTrans" cxnId="{5AE5092A-2889-4E08-8D0E-C4EA8F33C15A}">
      <dgm:prSet/>
      <dgm:spPr/>
      <dgm:t>
        <a:bodyPr/>
        <a:lstStyle/>
        <a:p>
          <a:pPr algn="ctr"/>
          <a:endParaRPr lang="ru-RU"/>
        </a:p>
      </dgm:t>
    </dgm:pt>
    <dgm:pt modelId="{339D736C-B9FD-4ACC-A1E6-0C08F87CC417}" type="sibTrans" cxnId="{5AE5092A-2889-4E08-8D0E-C4EA8F33C15A}">
      <dgm:prSet/>
      <dgm:spPr/>
      <dgm:t>
        <a:bodyPr/>
        <a:lstStyle/>
        <a:p>
          <a:pPr algn="ctr"/>
          <a:endParaRPr lang="ru-RU"/>
        </a:p>
      </dgm:t>
    </dgm:pt>
    <dgm:pt modelId="{3684C30B-A838-4E67-85D6-F383D4AA59C4}">
      <dgm:prSet phldrT="[Текст]"/>
      <dgm:spPr/>
      <dgm:t>
        <a:bodyPr/>
        <a:lstStyle/>
        <a:p>
          <a:pPr algn="ctr"/>
          <a:endParaRPr lang="ru-RU" dirty="0"/>
        </a:p>
      </dgm:t>
    </dgm:pt>
    <dgm:pt modelId="{A77E3FA5-A884-4DD6-94F5-217FC0A08A67}" type="parTrans" cxnId="{78C2AD23-DCAC-40AD-A4BC-E282BE4A2781}">
      <dgm:prSet/>
      <dgm:spPr/>
      <dgm:t>
        <a:bodyPr/>
        <a:lstStyle/>
        <a:p>
          <a:pPr algn="ctr"/>
          <a:endParaRPr lang="ru-RU"/>
        </a:p>
      </dgm:t>
    </dgm:pt>
    <dgm:pt modelId="{0DD194D5-8650-43E4-92A3-592555CCCDA1}" type="sibTrans" cxnId="{78C2AD23-DCAC-40AD-A4BC-E282BE4A2781}">
      <dgm:prSet/>
      <dgm:spPr/>
      <dgm:t>
        <a:bodyPr/>
        <a:lstStyle/>
        <a:p>
          <a:pPr algn="ctr"/>
          <a:endParaRPr lang="ru-RU"/>
        </a:p>
      </dgm:t>
    </dgm:pt>
    <dgm:pt modelId="{1C722EB4-7485-43F5-8454-3AB02BD1434B}">
      <dgm:prSet phldrT="[Текст]"/>
      <dgm:spPr/>
      <dgm:t>
        <a:bodyPr/>
        <a:lstStyle/>
        <a:p>
          <a:pPr algn="ctr"/>
          <a:r>
            <a:rPr lang="ru-RU" dirty="0" smtClean="0"/>
            <a:t>фактуры глянцевой бумаги, тяжесть в руках, прохлада</a:t>
          </a:r>
          <a:endParaRPr lang="ru-RU" dirty="0"/>
        </a:p>
      </dgm:t>
    </dgm:pt>
    <dgm:pt modelId="{186F4E92-26F3-4BF2-998D-DC7BCCEAFE00}" type="parTrans" cxnId="{16BC4A4C-6D64-415D-BB83-978FBA856DA0}">
      <dgm:prSet/>
      <dgm:spPr/>
      <dgm:t>
        <a:bodyPr/>
        <a:lstStyle/>
        <a:p>
          <a:pPr algn="ctr"/>
          <a:endParaRPr lang="ru-RU"/>
        </a:p>
      </dgm:t>
    </dgm:pt>
    <dgm:pt modelId="{DCA04265-68D4-4B5C-83C4-FFFBF3D8D197}" type="sibTrans" cxnId="{16BC4A4C-6D64-415D-BB83-978FBA856DA0}">
      <dgm:prSet/>
      <dgm:spPr/>
      <dgm:t>
        <a:bodyPr/>
        <a:lstStyle/>
        <a:p>
          <a:pPr algn="ctr"/>
          <a:endParaRPr lang="ru-RU"/>
        </a:p>
      </dgm:t>
    </dgm:pt>
    <dgm:pt modelId="{8C8B36CC-3813-40EE-B4F3-F0437106B005}">
      <dgm:prSet/>
      <dgm:spPr/>
      <dgm:t>
        <a:bodyPr/>
        <a:lstStyle/>
        <a:p>
          <a:pPr algn="ctr"/>
          <a:r>
            <a:rPr lang="ru-RU" dirty="0" smtClean="0"/>
            <a:t>сочетание цветов, яркость, красочность, расположение текста и иллюстрации</a:t>
          </a:r>
          <a:endParaRPr lang="ru-RU" dirty="0"/>
        </a:p>
      </dgm:t>
    </dgm:pt>
    <dgm:pt modelId="{0C2971E6-F292-4D47-AABC-B0419A6AA3F1}" type="parTrans" cxnId="{5666F514-F7E4-46C1-87C1-07479660791C}">
      <dgm:prSet/>
      <dgm:spPr/>
      <dgm:t>
        <a:bodyPr/>
        <a:lstStyle/>
        <a:p>
          <a:pPr algn="ctr"/>
          <a:endParaRPr lang="ru-RU"/>
        </a:p>
      </dgm:t>
    </dgm:pt>
    <dgm:pt modelId="{D1EFC259-07C9-4A28-AEEF-06C25B982386}" type="sibTrans" cxnId="{5666F514-F7E4-46C1-87C1-07479660791C}">
      <dgm:prSet/>
      <dgm:spPr/>
      <dgm:t>
        <a:bodyPr/>
        <a:lstStyle/>
        <a:p>
          <a:pPr algn="ctr"/>
          <a:endParaRPr lang="ru-RU"/>
        </a:p>
      </dgm:t>
    </dgm:pt>
    <dgm:pt modelId="{7D0A3363-8922-4C5B-84C1-E1329F1C91BD}" type="pres">
      <dgm:prSet presAssocID="{F2A70B6F-E5D6-4EA8-9760-F65B5E79D167}" presName="linearFlow" presStyleCnt="0">
        <dgm:presLayoutVars>
          <dgm:dir/>
          <dgm:animLvl val="lvl"/>
          <dgm:resizeHandles val="exact"/>
        </dgm:presLayoutVars>
      </dgm:prSet>
      <dgm:spPr/>
      <dgm:t>
        <a:bodyPr/>
        <a:lstStyle/>
        <a:p>
          <a:endParaRPr lang="ru-RU"/>
        </a:p>
      </dgm:t>
    </dgm:pt>
    <dgm:pt modelId="{39F0E4C7-6D87-44DD-86AB-618275323D58}" type="pres">
      <dgm:prSet presAssocID="{5D9B272F-89CB-43F9-A3FA-910630C38B5D}" presName="composite" presStyleCnt="0"/>
      <dgm:spPr/>
    </dgm:pt>
    <dgm:pt modelId="{4FDFA624-1427-4D08-8243-8A58BCD7E31B}" type="pres">
      <dgm:prSet presAssocID="{5D9B272F-89CB-43F9-A3FA-910630C38B5D}" presName="parentText" presStyleLbl="alignNode1" presStyleIdx="0" presStyleCnt="3">
        <dgm:presLayoutVars>
          <dgm:chMax val="1"/>
          <dgm:bulletEnabled val="1"/>
        </dgm:presLayoutVars>
      </dgm:prSet>
      <dgm:spPr/>
      <dgm:t>
        <a:bodyPr/>
        <a:lstStyle/>
        <a:p>
          <a:endParaRPr lang="ru-RU"/>
        </a:p>
      </dgm:t>
    </dgm:pt>
    <dgm:pt modelId="{75FF3974-9DDC-4A21-824E-B9154D6C4957}" type="pres">
      <dgm:prSet presAssocID="{5D9B272F-89CB-43F9-A3FA-910630C38B5D}" presName="descendantText" presStyleLbl="alignAcc1" presStyleIdx="0" presStyleCnt="3" custScaleY="109315">
        <dgm:presLayoutVars>
          <dgm:bulletEnabled val="1"/>
        </dgm:presLayoutVars>
      </dgm:prSet>
      <dgm:spPr/>
      <dgm:t>
        <a:bodyPr/>
        <a:lstStyle/>
        <a:p>
          <a:endParaRPr lang="ru-RU"/>
        </a:p>
      </dgm:t>
    </dgm:pt>
    <dgm:pt modelId="{81F4FFAC-69D9-412E-B49E-086F3118C826}" type="pres">
      <dgm:prSet presAssocID="{64995654-CBA5-48CD-A30E-8671483ECEA7}" presName="sp" presStyleCnt="0"/>
      <dgm:spPr/>
    </dgm:pt>
    <dgm:pt modelId="{F167103E-716A-45DC-9A7B-FA144379E1A7}" type="pres">
      <dgm:prSet presAssocID="{41DDECC1-156C-4549-82E3-D2D70C40A7A0}" presName="composite" presStyleCnt="0"/>
      <dgm:spPr/>
    </dgm:pt>
    <dgm:pt modelId="{05E0DD6D-8A0D-4FEE-8F83-921D007F15AB}" type="pres">
      <dgm:prSet presAssocID="{41DDECC1-156C-4549-82E3-D2D70C40A7A0}" presName="parentText" presStyleLbl="alignNode1" presStyleIdx="1" presStyleCnt="3">
        <dgm:presLayoutVars>
          <dgm:chMax val="1"/>
          <dgm:bulletEnabled val="1"/>
        </dgm:presLayoutVars>
      </dgm:prSet>
      <dgm:spPr/>
      <dgm:t>
        <a:bodyPr/>
        <a:lstStyle/>
        <a:p>
          <a:endParaRPr lang="ru-RU"/>
        </a:p>
      </dgm:t>
    </dgm:pt>
    <dgm:pt modelId="{6100B4F7-7490-4C4E-810D-0125360F9AED}" type="pres">
      <dgm:prSet presAssocID="{41DDECC1-156C-4549-82E3-D2D70C40A7A0}" presName="descendantText" presStyleLbl="alignAcc1" presStyleIdx="1" presStyleCnt="3" custLinFactNeighborX="-1484" custLinFactNeighborY="244">
        <dgm:presLayoutVars>
          <dgm:bulletEnabled val="1"/>
        </dgm:presLayoutVars>
      </dgm:prSet>
      <dgm:spPr/>
      <dgm:t>
        <a:bodyPr/>
        <a:lstStyle/>
        <a:p>
          <a:endParaRPr lang="ru-RU"/>
        </a:p>
      </dgm:t>
    </dgm:pt>
    <dgm:pt modelId="{4CB4CA68-2E4E-49CB-A3B3-190B3E6E36E4}" type="pres">
      <dgm:prSet presAssocID="{F5609D72-66DD-463E-8B46-1CAAFABA2D68}" presName="sp" presStyleCnt="0"/>
      <dgm:spPr/>
    </dgm:pt>
    <dgm:pt modelId="{2C27EDC8-DE71-4BC8-BFE1-7F99ECDBDA6B}" type="pres">
      <dgm:prSet presAssocID="{B197970F-7175-4D7C-BF4D-EBFDB7231C21}" presName="composite" presStyleCnt="0"/>
      <dgm:spPr/>
    </dgm:pt>
    <dgm:pt modelId="{AA76C294-BDC5-4183-B9A2-C0B2C157A597}" type="pres">
      <dgm:prSet presAssocID="{B197970F-7175-4D7C-BF4D-EBFDB7231C21}" presName="parentText" presStyleLbl="alignNode1" presStyleIdx="2" presStyleCnt="3">
        <dgm:presLayoutVars>
          <dgm:chMax val="1"/>
          <dgm:bulletEnabled val="1"/>
        </dgm:presLayoutVars>
      </dgm:prSet>
      <dgm:spPr/>
      <dgm:t>
        <a:bodyPr/>
        <a:lstStyle/>
        <a:p>
          <a:endParaRPr lang="ru-RU"/>
        </a:p>
      </dgm:t>
    </dgm:pt>
    <dgm:pt modelId="{264EC311-090B-4048-82EF-C3E6095A936E}" type="pres">
      <dgm:prSet presAssocID="{B197970F-7175-4D7C-BF4D-EBFDB7231C21}" presName="descendantText" presStyleLbl="alignAcc1" presStyleIdx="2" presStyleCnt="3">
        <dgm:presLayoutVars>
          <dgm:bulletEnabled val="1"/>
        </dgm:presLayoutVars>
      </dgm:prSet>
      <dgm:spPr/>
      <dgm:t>
        <a:bodyPr/>
        <a:lstStyle/>
        <a:p>
          <a:endParaRPr lang="ru-RU"/>
        </a:p>
      </dgm:t>
    </dgm:pt>
  </dgm:ptLst>
  <dgm:cxnLst>
    <dgm:cxn modelId="{7D8C4883-BBA1-49DE-B830-55DDFEDE38E1}" srcId="{F2A70B6F-E5D6-4EA8-9760-F65B5E79D167}" destId="{5D9B272F-89CB-43F9-A3FA-910630C38B5D}" srcOrd="0" destOrd="0" parTransId="{8F710E0C-D5D1-46C4-9BDB-986C59A1D464}" sibTransId="{64995654-CBA5-48CD-A30E-8671483ECEA7}"/>
    <dgm:cxn modelId="{0B3665DC-350F-4F09-A367-62A3AFAF2905}" srcId="{5D9B272F-89CB-43F9-A3FA-910630C38B5D}" destId="{3A7AE81D-AB36-445B-A955-3BDF07EC1EF7}" srcOrd="0" destOrd="0" parTransId="{4B114203-4ECC-4C23-8F1D-EA82A85C9A94}" sibTransId="{4888D2AF-DEBB-430F-9146-1758928C9902}"/>
    <dgm:cxn modelId="{16BC4A4C-6D64-415D-BB83-978FBA856DA0}" srcId="{5D9B272F-89CB-43F9-A3FA-910630C38B5D}" destId="{1C722EB4-7485-43F5-8454-3AB02BD1434B}" srcOrd="1" destOrd="0" parTransId="{186F4E92-26F3-4BF2-998D-DC7BCCEAFE00}" sibTransId="{DCA04265-68D4-4B5C-83C4-FFFBF3D8D197}"/>
    <dgm:cxn modelId="{78C2AD23-DCAC-40AD-A4BC-E282BE4A2781}" srcId="{5D9B272F-89CB-43F9-A3FA-910630C38B5D}" destId="{3684C30B-A838-4E67-85D6-F383D4AA59C4}" srcOrd="2" destOrd="0" parTransId="{A77E3FA5-A884-4DD6-94F5-217FC0A08A67}" sibTransId="{0DD194D5-8650-43E4-92A3-592555CCCDA1}"/>
    <dgm:cxn modelId="{531E8087-47BE-4E63-9581-250D329BE0C0}" srcId="{41DDECC1-156C-4549-82E3-D2D70C40A7A0}" destId="{AF44942A-ED51-43DF-8739-A5711F842422}" srcOrd="0" destOrd="0" parTransId="{2B2983FA-5695-4F60-B2AB-3B0F8747C20A}" sibTransId="{13BE0CA1-BA52-469D-BAE4-D644AA80756B}"/>
    <dgm:cxn modelId="{BBB612F2-8325-46D5-9781-B70DEE2D0ED5}" type="presOf" srcId="{B197970F-7175-4D7C-BF4D-EBFDB7231C21}" destId="{AA76C294-BDC5-4183-B9A2-C0B2C157A597}" srcOrd="0" destOrd="0" presId="urn:microsoft.com/office/officeart/2005/8/layout/chevron2"/>
    <dgm:cxn modelId="{2E8D5171-E3F2-46B7-A44C-1ABEBC16AFF0}" type="presOf" srcId="{F2A70B6F-E5D6-4EA8-9760-F65B5E79D167}" destId="{7D0A3363-8922-4C5B-84C1-E1329F1C91BD}" srcOrd="0" destOrd="0" presId="urn:microsoft.com/office/officeart/2005/8/layout/chevron2"/>
    <dgm:cxn modelId="{32E6BCF8-D655-489E-94C5-471D79407838}" type="presOf" srcId="{5D9B272F-89CB-43F9-A3FA-910630C38B5D}" destId="{4FDFA624-1427-4D08-8243-8A58BCD7E31B}" srcOrd="0" destOrd="0" presId="urn:microsoft.com/office/officeart/2005/8/layout/chevron2"/>
    <dgm:cxn modelId="{3689F5B6-B987-4371-BD79-18BDAA6083E7}" srcId="{F2A70B6F-E5D6-4EA8-9760-F65B5E79D167}" destId="{B197970F-7175-4D7C-BF4D-EBFDB7231C21}" srcOrd="2" destOrd="0" parTransId="{1CEBC3E9-B0BE-4C4F-8796-0AC14F9478DD}" sibTransId="{297BCB30-E8E7-4D64-B1D0-C7BDAFC64AA3}"/>
    <dgm:cxn modelId="{A16845A9-69EB-4E62-8DC2-604F5051D4EC}" type="presOf" srcId="{41DDECC1-156C-4549-82E3-D2D70C40A7A0}" destId="{05E0DD6D-8A0D-4FEE-8F83-921D007F15AB}" srcOrd="0" destOrd="0" presId="urn:microsoft.com/office/officeart/2005/8/layout/chevron2"/>
    <dgm:cxn modelId="{5666F514-F7E4-46C1-87C1-07479660791C}" srcId="{41DDECC1-156C-4549-82E3-D2D70C40A7A0}" destId="{8C8B36CC-3813-40EE-B4F3-F0437106B005}" srcOrd="1" destOrd="0" parTransId="{0C2971E6-F292-4D47-AABC-B0419A6AA3F1}" sibTransId="{D1EFC259-07C9-4A28-AEEF-06C25B982386}"/>
    <dgm:cxn modelId="{23488929-7A8C-47A5-B604-F22905CB002E}" type="presOf" srcId="{3684C30B-A838-4E67-85D6-F383D4AA59C4}" destId="{75FF3974-9DDC-4A21-824E-B9154D6C4957}" srcOrd="0" destOrd="2" presId="urn:microsoft.com/office/officeart/2005/8/layout/chevron2"/>
    <dgm:cxn modelId="{A6796412-79F5-44E9-A8CC-A39E269A4697}" type="presOf" srcId="{3A7AE81D-AB36-445B-A955-3BDF07EC1EF7}" destId="{75FF3974-9DDC-4A21-824E-B9154D6C4957}" srcOrd="0" destOrd="0" presId="urn:microsoft.com/office/officeart/2005/8/layout/chevron2"/>
    <dgm:cxn modelId="{4429D014-069D-4296-8AD4-D5A04FA3E731}" srcId="{F2A70B6F-E5D6-4EA8-9760-F65B5E79D167}" destId="{41DDECC1-156C-4549-82E3-D2D70C40A7A0}" srcOrd="1" destOrd="0" parTransId="{5755CB2C-EA0E-4CEE-A31C-44EE95A5EE43}" sibTransId="{F5609D72-66DD-463E-8B46-1CAAFABA2D68}"/>
    <dgm:cxn modelId="{5AE5092A-2889-4E08-8D0E-C4EA8F33C15A}" srcId="{B197970F-7175-4D7C-BF4D-EBFDB7231C21}" destId="{EF162405-C6FC-437F-96BD-5E808B55CDBB}" srcOrd="0" destOrd="0" parTransId="{EA12F8D4-A1BB-491C-8F64-F70F268DF5BC}" sibTransId="{339D736C-B9FD-4ACC-A1E6-0C08F87CC417}"/>
    <dgm:cxn modelId="{9C8430DC-1295-4912-BF51-0EBDDD068D29}" type="presOf" srcId="{1C722EB4-7485-43F5-8454-3AB02BD1434B}" destId="{75FF3974-9DDC-4A21-824E-B9154D6C4957}" srcOrd="0" destOrd="1" presId="urn:microsoft.com/office/officeart/2005/8/layout/chevron2"/>
    <dgm:cxn modelId="{BD085F3E-533E-4722-B7AE-14ED737EB3A1}" type="presOf" srcId="{8C8B36CC-3813-40EE-B4F3-F0437106B005}" destId="{6100B4F7-7490-4C4E-810D-0125360F9AED}" srcOrd="0" destOrd="1" presId="urn:microsoft.com/office/officeart/2005/8/layout/chevron2"/>
    <dgm:cxn modelId="{B1CCC50B-6841-4464-9E99-5ED5887A4D55}" type="presOf" srcId="{AF44942A-ED51-43DF-8739-A5711F842422}" destId="{6100B4F7-7490-4C4E-810D-0125360F9AED}" srcOrd="0" destOrd="0" presId="urn:microsoft.com/office/officeart/2005/8/layout/chevron2"/>
    <dgm:cxn modelId="{C6DF8E59-D62F-4385-9B55-80170E9FB123}" type="presOf" srcId="{EF162405-C6FC-437F-96BD-5E808B55CDBB}" destId="{264EC311-090B-4048-82EF-C3E6095A936E}" srcOrd="0" destOrd="0" presId="urn:microsoft.com/office/officeart/2005/8/layout/chevron2"/>
    <dgm:cxn modelId="{119E8279-8908-429A-B6B0-5F1AE20887A3}" type="presParOf" srcId="{7D0A3363-8922-4C5B-84C1-E1329F1C91BD}" destId="{39F0E4C7-6D87-44DD-86AB-618275323D58}" srcOrd="0" destOrd="0" presId="urn:microsoft.com/office/officeart/2005/8/layout/chevron2"/>
    <dgm:cxn modelId="{404EDDF2-FB1C-4312-AD55-8A8859321AFB}" type="presParOf" srcId="{39F0E4C7-6D87-44DD-86AB-618275323D58}" destId="{4FDFA624-1427-4D08-8243-8A58BCD7E31B}" srcOrd="0" destOrd="0" presId="urn:microsoft.com/office/officeart/2005/8/layout/chevron2"/>
    <dgm:cxn modelId="{B595A540-09CE-4517-A899-2ECBE3EFA6D7}" type="presParOf" srcId="{39F0E4C7-6D87-44DD-86AB-618275323D58}" destId="{75FF3974-9DDC-4A21-824E-B9154D6C4957}" srcOrd="1" destOrd="0" presId="urn:microsoft.com/office/officeart/2005/8/layout/chevron2"/>
    <dgm:cxn modelId="{F6D8DA25-03B6-4315-A6E5-D876B16958CF}" type="presParOf" srcId="{7D0A3363-8922-4C5B-84C1-E1329F1C91BD}" destId="{81F4FFAC-69D9-412E-B49E-086F3118C826}" srcOrd="1" destOrd="0" presId="urn:microsoft.com/office/officeart/2005/8/layout/chevron2"/>
    <dgm:cxn modelId="{F249BDD7-A38E-447D-B811-E831336695C0}" type="presParOf" srcId="{7D0A3363-8922-4C5B-84C1-E1329F1C91BD}" destId="{F167103E-716A-45DC-9A7B-FA144379E1A7}" srcOrd="2" destOrd="0" presId="urn:microsoft.com/office/officeart/2005/8/layout/chevron2"/>
    <dgm:cxn modelId="{37E19CD1-86D2-45B4-99F1-B4620D70AEF4}" type="presParOf" srcId="{F167103E-716A-45DC-9A7B-FA144379E1A7}" destId="{05E0DD6D-8A0D-4FEE-8F83-921D007F15AB}" srcOrd="0" destOrd="0" presId="urn:microsoft.com/office/officeart/2005/8/layout/chevron2"/>
    <dgm:cxn modelId="{5EEFFF02-42E9-4A10-A60F-C397E08C7B00}" type="presParOf" srcId="{F167103E-716A-45DC-9A7B-FA144379E1A7}" destId="{6100B4F7-7490-4C4E-810D-0125360F9AED}" srcOrd="1" destOrd="0" presId="urn:microsoft.com/office/officeart/2005/8/layout/chevron2"/>
    <dgm:cxn modelId="{A151674D-E204-46AB-BDC0-0B8E4A838D80}" type="presParOf" srcId="{7D0A3363-8922-4C5B-84C1-E1329F1C91BD}" destId="{4CB4CA68-2E4E-49CB-A3B3-190B3E6E36E4}" srcOrd="3" destOrd="0" presId="urn:microsoft.com/office/officeart/2005/8/layout/chevron2"/>
    <dgm:cxn modelId="{9F4A1005-142B-4FD6-8B2A-55F367519195}" type="presParOf" srcId="{7D0A3363-8922-4C5B-84C1-E1329F1C91BD}" destId="{2C27EDC8-DE71-4BC8-BFE1-7F99ECDBDA6B}" srcOrd="4" destOrd="0" presId="urn:microsoft.com/office/officeart/2005/8/layout/chevron2"/>
    <dgm:cxn modelId="{54D300B8-632F-47BE-989D-5455131FD39D}" type="presParOf" srcId="{2C27EDC8-DE71-4BC8-BFE1-7F99ECDBDA6B}" destId="{AA76C294-BDC5-4183-B9A2-C0B2C157A597}" srcOrd="0" destOrd="0" presId="urn:microsoft.com/office/officeart/2005/8/layout/chevron2"/>
    <dgm:cxn modelId="{4975BF3B-331B-4CA6-83E6-F827384C22FA}" type="presParOf" srcId="{2C27EDC8-DE71-4BC8-BFE1-7F99ECDBDA6B}" destId="{264EC311-090B-4048-82EF-C3E6095A936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pPr/>
              <a:t>30.01.2021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30.01.2021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pPr/>
              <a:t>30.01.2021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pPr/>
              <a:t>30.01.2021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pPr/>
              <a:t>30.01.2021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196752"/>
            <a:ext cx="6840760" cy="2426273"/>
          </a:xfrm>
        </p:spPr>
        <p:txBody>
          <a:bodyPr>
            <a:noAutofit/>
          </a:bodyPr>
          <a:lstStyle/>
          <a:p>
            <a:r>
              <a:rPr lang="ru-RU" altLang="ru-RU" sz="4000" b="1" dirty="0">
                <a:solidFill>
                  <a:srgbClr val="002060"/>
                </a:solidFill>
              </a:rPr>
              <a:t>Содержание и методика сенсорного развития детей раннего возраста</a:t>
            </a:r>
            <a:endParaRPr lang="ru-RU" sz="4000" dirty="0"/>
          </a:p>
        </p:txBody>
      </p:sp>
      <p:sp>
        <p:nvSpPr>
          <p:cNvPr id="3" name="Подзаголовок 2"/>
          <p:cNvSpPr>
            <a:spLocks noGrp="1"/>
          </p:cNvSpPr>
          <p:nvPr>
            <p:ph type="subTitle" idx="1"/>
          </p:nvPr>
        </p:nvSpPr>
        <p:spPr>
          <a:xfrm>
            <a:off x="1043608" y="4149080"/>
            <a:ext cx="7056784" cy="1111542"/>
          </a:xfrm>
        </p:spPr>
        <p:txBody>
          <a:bodyPr>
            <a:normAutofit/>
          </a:bodyPr>
          <a:lstStyle/>
          <a:p>
            <a:pPr algn="r"/>
            <a:r>
              <a:rPr lang="ru-RU" sz="1900" b="1" dirty="0" smtClean="0">
                <a:solidFill>
                  <a:srgbClr val="002060"/>
                </a:solidFill>
              </a:rPr>
              <a:t>Воспитатель МДОУ Тамбовский детский сад №1</a:t>
            </a:r>
          </a:p>
          <a:p>
            <a:pPr algn="r"/>
            <a:r>
              <a:rPr lang="ru-RU" sz="1900" b="1" dirty="0" smtClean="0">
                <a:solidFill>
                  <a:srgbClr val="002060"/>
                </a:solidFill>
              </a:rPr>
              <a:t>Ганенко Ирина Сергеевна</a:t>
            </a:r>
            <a:endParaRPr lang="ru-RU" sz="1900" b="1" dirty="0">
              <a:solidFill>
                <a:srgbClr val="002060"/>
              </a:solidFill>
            </a:endParaRPr>
          </a:p>
        </p:txBody>
      </p:sp>
    </p:spTree>
    <p:extLst>
      <p:ext uri="{BB962C8B-B14F-4D97-AF65-F5344CB8AC3E}">
        <p14:creationId xmlns:p14="http://schemas.microsoft.com/office/powerpoint/2010/main" xmlns="" val="327182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755650" y="404664"/>
            <a:ext cx="7931150" cy="1224136"/>
          </a:xfrm>
        </p:spPr>
        <p:txBody>
          <a:bodyPr>
            <a:normAutofit/>
          </a:bodyPr>
          <a:lstStyle/>
          <a:p>
            <a:r>
              <a:rPr lang="ru-RU" altLang="ru-RU" sz="2400" b="1" dirty="0" smtClean="0">
                <a:solidFill>
                  <a:srgbClr val="FF0000"/>
                </a:solidFill>
              </a:rPr>
              <a:t> Восприятие </a:t>
            </a:r>
            <a:r>
              <a:rPr lang="ru-RU" altLang="ru-RU" sz="2400" b="1" dirty="0" smtClean="0"/>
              <a:t>представляет собой процесс непосредственного контакта с окружающей средой</a:t>
            </a:r>
          </a:p>
        </p:txBody>
      </p:sp>
      <p:sp>
        <p:nvSpPr>
          <p:cNvPr id="37891" name="Объект 2"/>
          <p:cNvSpPr>
            <a:spLocks noGrp="1"/>
          </p:cNvSpPr>
          <p:nvPr>
            <p:ph idx="1"/>
          </p:nvPr>
        </p:nvSpPr>
        <p:spPr>
          <a:xfrm>
            <a:off x="611560" y="1628800"/>
            <a:ext cx="7704856" cy="4536504"/>
          </a:xfrm>
        </p:spPr>
        <p:txBody>
          <a:bodyPr>
            <a:normAutofit/>
          </a:bodyPr>
          <a:lstStyle/>
          <a:p>
            <a:r>
              <a:rPr lang="ru-RU" altLang="ru-RU" sz="2400" dirty="0" smtClean="0"/>
              <a:t> Представления, которые формируются у детей при получении непосредственного чувственного опыта, обогащении впечатлениями, приобретают обобщенный характер, выражаются в элементарных суждениях. Они поддерживаются теми знаниями, которые дети получают об окружающей действительности, о свойствах вещей и явлений.</a:t>
            </a:r>
          </a:p>
          <a:p>
            <a:r>
              <a:rPr lang="ru-RU" altLang="ru-RU" sz="2400" dirty="0" smtClean="0"/>
              <a:t> Источником расширения сенсорного опыта является окружающая детей природа, бытовой труд, строительство, техника…</a:t>
            </a:r>
          </a:p>
        </p:txBody>
      </p:sp>
    </p:spTree>
    <p:extLst>
      <p:ext uri="{BB962C8B-B14F-4D97-AF65-F5344CB8AC3E}">
        <p14:creationId xmlns:p14="http://schemas.microsoft.com/office/powerpoint/2010/main" xmlns="" val="23679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980728"/>
            <a:ext cx="6984776" cy="4742341"/>
          </a:xfrm>
        </p:spPr>
        <p:txBody>
          <a:bodyPr/>
          <a:lstStyle/>
          <a:p>
            <a:r>
              <a:rPr lang="ru-RU" altLang="ru-RU" dirty="0"/>
              <a:t> </a:t>
            </a:r>
            <a:r>
              <a:rPr lang="ru-RU" altLang="ru-RU" sz="2800" dirty="0"/>
              <a:t>Познание ребенком окружающего мира и его объектов, их основополагающих геометрических, кинетических и динамических свойств, законов пространства и времени происходит в процессе практической (</a:t>
            </a:r>
            <a:r>
              <a:rPr lang="ru-RU" altLang="ru-RU" sz="2800" dirty="0" smtClean="0"/>
              <a:t>познавательно-исследовательской</a:t>
            </a:r>
            <a:r>
              <a:rPr lang="ru-RU" altLang="ru-RU" sz="2800" dirty="0"/>
              <a:t>) деятельности</a:t>
            </a:r>
          </a:p>
          <a:p>
            <a:endParaRPr lang="ru-RU" sz="2800" dirty="0"/>
          </a:p>
        </p:txBody>
      </p:sp>
    </p:spTree>
    <p:extLst>
      <p:ext uri="{BB962C8B-B14F-4D97-AF65-F5344CB8AC3E}">
        <p14:creationId xmlns:p14="http://schemas.microsoft.com/office/powerpoint/2010/main" xmlns="" val="206381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ъект 2"/>
          <p:cNvSpPr>
            <a:spLocks noGrp="1"/>
          </p:cNvSpPr>
          <p:nvPr>
            <p:ph idx="1"/>
          </p:nvPr>
        </p:nvSpPr>
        <p:spPr>
          <a:xfrm>
            <a:off x="971551" y="908720"/>
            <a:ext cx="7344866" cy="5040560"/>
          </a:xfrm>
        </p:spPr>
        <p:txBody>
          <a:bodyPr/>
          <a:lstStyle/>
          <a:p>
            <a:r>
              <a:rPr lang="ru-RU" altLang="ru-RU" dirty="0" smtClean="0"/>
              <a:t> Создание целостного образа, учитывающего все свойства предмета, возможно лишь в том случае, если ребенок овладел поисковыми способами ориентирования при выполнении задания</a:t>
            </a:r>
          </a:p>
          <a:p>
            <a:r>
              <a:rPr lang="ru-RU" altLang="ru-RU" dirty="0" smtClean="0"/>
              <a:t> С этой целью следует научить его планомерному </a:t>
            </a:r>
            <a:r>
              <a:rPr lang="ru-RU" altLang="ru-RU" u="sng" dirty="0" smtClean="0"/>
              <a:t>наблюдению</a:t>
            </a:r>
            <a:r>
              <a:rPr lang="ru-RU" altLang="ru-RU" dirty="0" smtClean="0"/>
              <a:t> за объектом, </a:t>
            </a:r>
            <a:r>
              <a:rPr lang="ru-RU" altLang="ru-RU" u="sng" dirty="0" smtClean="0"/>
              <a:t>рассматриванию</a:t>
            </a:r>
            <a:r>
              <a:rPr lang="ru-RU" altLang="ru-RU" dirty="0" smtClean="0"/>
              <a:t>, </a:t>
            </a:r>
            <a:r>
              <a:rPr lang="ru-RU" altLang="ru-RU" u="sng" dirty="0" smtClean="0"/>
              <a:t>ощупыванию</a:t>
            </a:r>
            <a:r>
              <a:rPr lang="ru-RU" altLang="ru-RU" dirty="0" smtClean="0"/>
              <a:t> и </a:t>
            </a:r>
            <a:r>
              <a:rPr lang="ru-RU" altLang="ru-RU" u="sng" dirty="0" smtClean="0"/>
              <a:t>обследованию</a:t>
            </a:r>
            <a:endParaRPr lang="ru-RU" altLang="ru-RU" dirty="0" smtClean="0"/>
          </a:p>
        </p:txBody>
      </p:sp>
    </p:spTree>
    <p:extLst>
      <p:ext uri="{BB962C8B-B14F-4D97-AF65-F5344CB8AC3E}">
        <p14:creationId xmlns:p14="http://schemas.microsoft.com/office/powerpoint/2010/main" xmlns="" val="372048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ъект 2"/>
          <p:cNvSpPr>
            <a:spLocks noGrp="1"/>
          </p:cNvSpPr>
          <p:nvPr>
            <p:ph idx="1"/>
          </p:nvPr>
        </p:nvSpPr>
        <p:spPr>
          <a:xfrm>
            <a:off x="900113" y="908720"/>
            <a:ext cx="7344295" cy="5112568"/>
          </a:xfrm>
        </p:spPr>
        <p:txBody>
          <a:bodyPr/>
          <a:lstStyle/>
          <a:p>
            <a:r>
              <a:rPr lang="ru-RU" altLang="ru-RU" sz="2400" dirty="0" smtClean="0"/>
              <a:t> В процессе обучения ребенок должен овладеть своеобразными чувственными мерками, которые сложились исторически, — </a:t>
            </a:r>
            <a:r>
              <a:rPr lang="ru-RU" altLang="ru-RU" sz="2800" b="1" dirty="0" smtClean="0">
                <a:solidFill>
                  <a:srgbClr val="002060"/>
                </a:solidFill>
              </a:rPr>
              <a:t>сенсорными эталонами </a:t>
            </a:r>
            <a:r>
              <a:rPr lang="ru-RU" altLang="ru-RU" sz="2400" dirty="0" smtClean="0"/>
              <a:t>— для определения отношений выявленных свойств и качеств данного предмета к свойствам и качествам других предметов. </a:t>
            </a:r>
          </a:p>
          <a:p>
            <a:r>
              <a:rPr lang="ru-RU" altLang="ru-RU" sz="2400" dirty="0" smtClean="0"/>
              <a:t>Только тогда появится точность восприятия, сформируется способность анализировать свойства предметов, сравнивать их, обобщать, сопоставлять результаты восприятия</a:t>
            </a:r>
          </a:p>
        </p:txBody>
      </p:sp>
    </p:spTree>
    <p:extLst>
      <p:ext uri="{BB962C8B-B14F-4D97-AF65-F5344CB8AC3E}">
        <p14:creationId xmlns:p14="http://schemas.microsoft.com/office/powerpoint/2010/main" xmlns="" val="268245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340768"/>
            <a:ext cx="7128792" cy="4382301"/>
          </a:xfrm>
        </p:spPr>
        <p:txBody>
          <a:bodyPr/>
          <a:lstStyle/>
          <a:p>
            <a:r>
              <a:rPr lang="ru-RU" b="1" dirty="0">
                <a:solidFill>
                  <a:srgbClr val="002060"/>
                </a:solidFill>
              </a:rPr>
              <a:t>Усвоение сенсорных эталонов </a:t>
            </a:r>
            <a:r>
              <a:rPr lang="ru-RU" dirty="0"/>
              <a:t>— системы геометрических форм, шкалы величины, цветового спектра, пространственных и временных ориентировок, </a:t>
            </a:r>
            <a:r>
              <a:rPr lang="ru-RU" dirty="0" err="1"/>
              <a:t>звуковысотного</a:t>
            </a:r>
            <a:r>
              <a:rPr lang="ru-RU" dirty="0"/>
              <a:t> ряда, шкалы музыкальных звуков, фонетической системы языка и др. — сложный и длительный процесс</a:t>
            </a:r>
          </a:p>
          <a:p>
            <a:endParaRPr lang="ru-RU" dirty="0"/>
          </a:p>
        </p:txBody>
      </p:sp>
    </p:spTree>
    <p:extLst>
      <p:ext uri="{BB962C8B-B14F-4D97-AF65-F5344CB8AC3E}">
        <p14:creationId xmlns:p14="http://schemas.microsoft.com/office/powerpoint/2010/main" xmlns="" val="88175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551" y="620688"/>
            <a:ext cx="7488882" cy="5832500"/>
          </a:xfrm>
        </p:spPr>
        <p:txBody>
          <a:bodyPr>
            <a:normAutofit lnSpcReduction="10000"/>
          </a:bodyPr>
          <a:lstStyle/>
          <a:p>
            <a:pPr>
              <a:defRPr/>
            </a:pPr>
            <a:r>
              <a:rPr lang="ru-RU" sz="2400" dirty="0"/>
              <a:t>сенсорное развитие следует осуществлять в тесном единстве с психомоторным развитием. Чтобы взять предмет одной рукой, ребенок должен быть уже «</a:t>
            </a:r>
            <a:r>
              <a:rPr lang="ru-RU" sz="2400" dirty="0" err="1"/>
              <a:t>моторно</a:t>
            </a:r>
            <a:r>
              <a:rPr lang="ru-RU" sz="2400" dirty="0"/>
              <a:t> готовым» к этому. Если он не может схватить предмет, то не сможет и ощутить его. Только при </a:t>
            </a:r>
            <a:r>
              <a:rPr lang="ru-RU" sz="2400" dirty="0" smtClean="0"/>
              <a:t>ощупывании </a:t>
            </a:r>
            <a:r>
              <a:rPr lang="ru-RU" sz="2400" dirty="0"/>
              <a:t>предмета </a:t>
            </a:r>
            <a:r>
              <a:rPr lang="ru-RU" sz="2400" dirty="0" smtClean="0"/>
              <a:t>двумя руками происходит </a:t>
            </a:r>
            <a:r>
              <a:rPr lang="ru-RU" sz="2400" dirty="0"/>
              <a:t>его пространственное </a:t>
            </a:r>
            <a:r>
              <a:rPr lang="ru-RU" sz="2400" dirty="0" smtClean="0"/>
              <a:t>изучение</a:t>
            </a:r>
            <a:endParaRPr lang="ru-RU" sz="2400" dirty="0"/>
          </a:p>
          <a:p>
            <a:pPr>
              <a:defRPr/>
            </a:pPr>
            <a:r>
              <a:rPr lang="ru-RU" sz="2400" dirty="0" smtClean="0"/>
              <a:t> </a:t>
            </a:r>
            <a:r>
              <a:rPr lang="ru-RU" sz="2400" b="1" dirty="0">
                <a:solidFill>
                  <a:srgbClr val="002060"/>
                </a:solidFill>
              </a:rPr>
              <a:t>Развитие моторики </a:t>
            </a:r>
            <a:r>
              <a:rPr lang="ru-RU" sz="2400" dirty="0"/>
              <a:t>обеспечивает развитие других систем. Для того чтобы эффективно определять форму, объем и размер предмета, ребенок должен иметь хорошо развитые скоординированные движения мышц обеих рук, мышц глаз и мышц </a:t>
            </a:r>
            <a:r>
              <a:rPr lang="ru-RU" sz="2400" dirty="0" smtClean="0"/>
              <a:t>шеи</a:t>
            </a:r>
          </a:p>
          <a:p>
            <a:pPr marL="0" indent="0">
              <a:buFont typeface="Arial" charset="0"/>
              <a:buNone/>
              <a:defRPr/>
            </a:pPr>
            <a:r>
              <a:rPr lang="ru-RU" sz="2400" b="1" dirty="0">
                <a:solidFill>
                  <a:srgbClr val="FF0000"/>
                </a:solidFill>
              </a:rPr>
              <a:t>Моторика</a:t>
            </a:r>
            <a:r>
              <a:rPr lang="ru-RU" sz="2400" dirty="0"/>
              <a:t> </a:t>
            </a:r>
            <a:r>
              <a:rPr lang="ru-RU" sz="2400" b="1" dirty="0"/>
              <a:t>— это совокупность двигательных реакций, свойственных детскому </a:t>
            </a:r>
            <a:r>
              <a:rPr lang="ru-RU" sz="2400" b="1" dirty="0" smtClean="0"/>
              <a:t>возрасту</a:t>
            </a:r>
            <a:endParaRPr lang="ru-RU" sz="2400" b="1" dirty="0"/>
          </a:p>
          <a:p>
            <a:pPr>
              <a:defRPr/>
            </a:pPr>
            <a:endParaRPr lang="ru-RU" sz="2400" dirty="0"/>
          </a:p>
        </p:txBody>
      </p:sp>
    </p:spTree>
    <p:extLst>
      <p:ext uri="{BB962C8B-B14F-4D97-AF65-F5344CB8AC3E}">
        <p14:creationId xmlns:p14="http://schemas.microsoft.com/office/powerpoint/2010/main" xmlns="" val="420098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ъект 2"/>
          <p:cNvSpPr>
            <a:spLocks noGrp="1"/>
          </p:cNvSpPr>
          <p:nvPr>
            <p:ph idx="1"/>
          </p:nvPr>
        </p:nvSpPr>
        <p:spPr>
          <a:xfrm>
            <a:off x="971550" y="908719"/>
            <a:ext cx="7200850" cy="5217443"/>
          </a:xfrm>
        </p:spPr>
        <p:txBody>
          <a:bodyPr/>
          <a:lstStyle/>
          <a:p>
            <a:pPr marL="0" indent="0" algn="ctr">
              <a:buFont typeface="Arial" charset="0"/>
              <a:buNone/>
            </a:pPr>
            <a:r>
              <a:rPr lang="ru-RU" altLang="ru-RU" b="1" dirty="0" smtClean="0">
                <a:solidFill>
                  <a:srgbClr val="002060"/>
                </a:solidFill>
              </a:rPr>
              <a:t>Одним из факторов психологического базиса для развития высших психических функций у детей является развитие: </a:t>
            </a:r>
          </a:p>
          <a:p>
            <a:pPr marL="0" indent="0" algn="ctr">
              <a:buFont typeface="Arial" charset="0"/>
              <a:buNone/>
            </a:pPr>
            <a:endParaRPr lang="ru-RU" altLang="ru-RU" b="1" dirty="0" smtClean="0">
              <a:solidFill>
                <a:srgbClr val="002060"/>
              </a:solidFill>
            </a:endParaRPr>
          </a:p>
          <a:p>
            <a:pPr marL="0" indent="0" algn="ctr">
              <a:buFont typeface="Arial" charset="0"/>
              <a:buNone/>
            </a:pPr>
            <a:r>
              <a:rPr lang="ru-RU" altLang="ru-RU" sz="3600" b="1" dirty="0" smtClean="0">
                <a:solidFill>
                  <a:srgbClr val="002060"/>
                </a:solidFill>
              </a:rPr>
              <a:t>крупной</a:t>
            </a:r>
            <a:r>
              <a:rPr lang="ru-RU" altLang="ru-RU" b="1" dirty="0" smtClean="0">
                <a:solidFill>
                  <a:srgbClr val="002060"/>
                </a:solidFill>
              </a:rPr>
              <a:t> (или общей) </a:t>
            </a:r>
          </a:p>
          <a:p>
            <a:pPr marL="0" indent="0" algn="ctr">
              <a:buFont typeface="Arial" charset="0"/>
              <a:buNone/>
            </a:pPr>
            <a:r>
              <a:rPr lang="ru-RU" altLang="ru-RU" b="1" dirty="0" smtClean="0">
                <a:solidFill>
                  <a:srgbClr val="002060"/>
                </a:solidFill>
              </a:rPr>
              <a:t> </a:t>
            </a:r>
          </a:p>
          <a:p>
            <a:pPr marL="0" indent="0" algn="ctr">
              <a:buFont typeface="Arial" charset="0"/>
              <a:buNone/>
            </a:pPr>
            <a:r>
              <a:rPr lang="ru-RU" altLang="ru-RU" sz="3600" b="1" dirty="0" smtClean="0">
                <a:solidFill>
                  <a:srgbClr val="002060"/>
                </a:solidFill>
              </a:rPr>
              <a:t>мелкой</a:t>
            </a:r>
            <a:r>
              <a:rPr lang="ru-RU" altLang="ru-RU" b="1" dirty="0" smtClean="0">
                <a:solidFill>
                  <a:srgbClr val="002060"/>
                </a:solidFill>
              </a:rPr>
              <a:t> (или ручной) моторики</a:t>
            </a:r>
          </a:p>
        </p:txBody>
      </p:sp>
    </p:spTree>
    <p:extLst>
      <p:ext uri="{BB962C8B-B14F-4D97-AF65-F5344CB8AC3E}">
        <p14:creationId xmlns:p14="http://schemas.microsoft.com/office/powerpoint/2010/main" xmlns="" val="212984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ъект 2"/>
          <p:cNvSpPr>
            <a:spLocks noGrp="1"/>
          </p:cNvSpPr>
          <p:nvPr>
            <p:ph idx="1"/>
          </p:nvPr>
        </p:nvSpPr>
        <p:spPr>
          <a:xfrm>
            <a:off x="827584" y="548679"/>
            <a:ext cx="7560840" cy="5616625"/>
          </a:xfrm>
        </p:spPr>
        <p:txBody>
          <a:bodyPr/>
          <a:lstStyle/>
          <a:p>
            <a:pPr marL="0" indent="0" algn="ctr">
              <a:buFont typeface="Arial" charset="0"/>
              <a:buNone/>
            </a:pPr>
            <a:r>
              <a:rPr lang="ru-RU" altLang="ru-RU" dirty="0" smtClean="0"/>
              <a:t> </a:t>
            </a:r>
            <a:r>
              <a:rPr lang="ru-RU" altLang="ru-RU" sz="2800" b="1" dirty="0" smtClean="0">
                <a:solidFill>
                  <a:srgbClr val="002060"/>
                </a:solidFill>
              </a:rPr>
              <a:t>овладевая движениями, дети совершенствуют двигательные навыки, у них развиваются мышечное чувство, пространственная ориентировка и координация, </a:t>
            </a:r>
          </a:p>
          <a:p>
            <a:pPr marL="0" indent="0" algn="ctr">
              <a:buFont typeface="Arial" charset="0"/>
              <a:buNone/>
            </a:pPr>
            <a:r>
              <a:rPr lang="ru-RU" altLang="ru-RU" sz="2800" b="1" dirty="0" smtClean="0">
                <a:solidFill>
                  <a:srgbClr val="002060"/>
                </a:solidFill>
              </a:rPr>
              <a:t>улучшается осанка, </a:t>
            </a:r>
          </a:p>
          <a:p>
            <a:pPr marL="0" indent="0" algn="ctr">
              <a:buFont typeface="Arial" charset="0"/>
              <a:buNone/>
            </a:pPr>
            <a:r>
              <a:rPr lang="ru-RU" altLang="ru-RU" sz="2800" b="1" dirty="0" smtClean="0">
                <a:solidFill>
                  <a:srgbClr val="002060"/>
                </a:solidFill>
              </a:rPr>
              <a:t>повышается жизненный тонус</a:t>
            </a:r>
          </a:p>
          <a:p>
            <a:pPr marL="0" indent="0">
              <a:buFont typeface="Arial" charset="0"/>
              <a:buNone/>
            </a:pPr>
            <a:r>
              <a:rPr lang="ru-RU" altLang="ru-RU" b="1" u="sng" dirty="0" smtClean="0">
                <a:solidFill>
                  <a:srgbClr val="002060"/>
                </a:solidFill>
              </a:rPr>
              <a:t>основные формы работы</a:t>
            </a:r>
            <a:r>
              <a:rPr lang="ru-RU" altLang="ru-RU" dirty="0" smtClean="0"/>
              <a:t>, используемые на занятиях по сенсорному развитию детей, — это двигательные упражнения, дидактические и подвижные (средней и малой подвижности) игры</a:t>
            </a:r>
          </a:p>
          <a:p>
            <a:pPr marL="0" indent="0">
              <a:buFont typeface="Arial" charset="0"/>
              <a:buNone/>
            </a:pPr>
            <a:endParaRPr lang="ru-RU" altLang="ru-RU" dirty="0" smtClean="0"/>
          </a:p>
        </p:txBody>
      </p:sp>
    </p:spTree>
    <p:extLst>
      <p:ext uri="{BB962C8B-B14F-4D97-AF65-F5344CB8AC3E}">
        <p14:creationId xmlns:p14="http://schemas.microsoft.com/office/powerpoint/2010/main" xmlns="" val="105976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43608" y="2119256"/>
            <a:ext cx="7200800" cy="3686007"/>
          </a:xfrm>
        </p:spPr>
        <p:txBody>
          <a:bodyPr>
            <a:normAutofit fontScale="92500" lnSpcReduction="10000"/>
          </a:bodyPr>
          <a:lstStyle/>
          <a:p>
            <a:r>
              <a:rPr lang="ru-RU" dirty="0"/>
              <a:t>Сенсорная культура имеет большое значение и для эстетического воспитания. Умение различать цвета, оттенки, формы, сочетания форм и цветов, высоту и тембр звуков дает возможность лучше понимать произведения изобразительного и музыкального искусства, получать удовольствие от слушания музыки, рассматривания картин, скульптуры и т. д.</a:t>
            </a:r>
          </a:p>
          <a:p>
            <a:r>
              <a:rPr lang="ru-RU" dirty="0"/>
              <a:t>Воспитание начинается еще в раннем возрасте. </a:t>
            </a:r>
            <a:endParaRPr lang="ru-RU" dirty="0" smtClean="0"/>
          </a:p>
          <a:p>
            <a:r>
              <a:rPr lang="ru-RU" dirty="0" smtClean="0"/>
              <a:t>С </a:t>
            </a:r>
            <a:r>
              <a:rPr lang="ru-RU" dirty="0"/>
              <a:t>возрастом дети начинают упражняться в различении предметов по форме, цвету и </a:t>
            </a:r>
            <a:r>
              <a:rPr lang="ru-RU" dirty="0" smtClean="0"/>
              <a:t>т.д.</a:t>
            </a:r>
            <a:endParaRPr lang="ru-RU" dirty="0"/>
          </a:p>
        </p:txBody>
      </p:sp>
      <p:sp>
        <p:nvSpPr>
          <p:cNvPr id="3" name="Заголовок 2"/>
          <p:cNvSpPr>
            <a:spLocks noGrp="1"/>
          </p:cNvSpPr>
          <p:nvPr>
            <p:ph type="title"/>
          </p:nvPr>
        </p:nvSpPr>
        <p:spPr/>
        <p:txBody>
          <a:bodyPr>
            <a:normAutofit/>
          </a:bodyPr>
          <a:lstStyle/>
          <a:p>
            <a:pPr algn="ctr"/>
            <a:r>
              <a:rPr lang="ru-RU" sz="3200" b="1" dirty="0">
                <a:solidFill>
                  <a:srgbClr val="002060"/>
                </a:solidFill>
                <a:effectLst/>
              </a:rPr>
              <a:t>Содержание сенсорного воспитания</a:t>
            </a:r>
            <a:endParaRPr lang="ru-RU" sz="3200" b="1" dirty="0">
              <a:solidFill>
                <a:srgbClr val="002060"/>
              </a:solidFill>
            </a:endParaRPr>
          </a:p>
        </p:txBody>
      </p:sp>
    </p:spTree>
    <p:extLst>
      <p:ext uri="{BB962C8B-B14F-4D97-AF65-F5344CB8AC3E}">
        <p14:creationId xmlns:p14="http://schemas.microsoft.com/office/powerpoint/2010/main" xmlns="" val="282383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71600" y="1916832"/>
            <a:ext cx="7200800" cy="3806237"/>
          </a:xfrm>
        </p:spPr>
        <p:txBody>
          <a:bodyPr>
            <a:normAutofit fontScale="92500" lnSpcReduction="10000"/>
          </a:bodyPr>
          <a:lstStyle/>
          <a:p>
            <a:pPr marL="0" lvl="0" indent="0">
              <a:buNone/>
            </a:pPr>
            <a:r>
              <a:rPr lang="ru-RU" dirty="0" smtClean="0">
                <a:solidFill>
                  <a:srgbClr val="FF0000"/>
                </a:solidFill>
              </a:rPr>
              <a:t>1. </a:t>
            </a:r>
            <a:r>
              <a:rPr lang="ru-RU" dirty="0" smtClean="0"/>
              <a:t>Учить </a:t>
            </a:r>
            <a:r>
              <a:rPr lang="ru-RU" dirty="0"/>
              <a:t>детей различать основные цвета и оттенки, а так же </a:t>
            </a:r>
            <a:r>
              <a:rPr lang="ru-RU" dirty="0" smtClean="0"/>
              <a:t>дать </a:t>
            </a:r>
            <a:r>
              <a:rPr lang="ru-RU" dirty="0"/>
              <a:t>понятие, что при смешивании красок можно получить новые цвета и оттенки, </a:t>
            </a:r>
            <a:r>
              <a:rPr lang="ru-RU" dirty="0" smtClean="0"/>
              <a:t>развивать </a:t>
            </a:r>
            <a:r>
              <a:rPr lang="ru-RU" dirty="0"/>
              <a:t>способность при рассмотрении картины видеть, как с помощью цвета достигается художественная выразительность изображения. </a:t>
            </a:r>
          </a:p>
          <a:p>
            <a:pPr marL="0" lvl="0" indent="0">
              <a:buNone/>
            </a:pPr>
            <a:r>
              <a:rPr lang="ru-RU" dirty="0" smtClean="0">
                <a:solidFill>
                  <a:srgbClr val="FF0000"/>
                </a:solidFill>
              </a:rPr>
              <a:t>2. </a:t>
            </a:r>
            <a:r>
              <a:rPr lang="ru-RU" dirty="0" smtClean="0"/>
              <a:t>Различать </a:t>
            </a:r>
            <a:r>
              <a:rPr lang="ru-RU" dirty="0"/>
              <a:t>предметы по величин (только на основе контраста)</a:t>
            </a:r>
          </a:p>
          <a:p>
            <a:pPr marL="0" lvl="0" indent="0">
              <a:buNone/>
            </a:pPr>
            <a:r>
              <a:rPr lang="ru-RU" dirty="0" smtClean="0">
                <a:solidFill>
                  <a:srgbClr val="FF0000"/>
                </a:solidFill>
              </a:rPr>
              <a:t>3. </a:t>
            </a:r>
            <a:r>
              <a:rPr lang="ru-RU" dirty="0" smtClean="0"/>
              <a:t>Учить </a:t>
            </a:r>
            <a:r>
              <a:rPr lang="ru-RU" dirty="0"/>
              <a:t>различать формы предметов</a:t>
            </a:r>
          </a:p>
          <a:p>
            <a:pPr marL="0" lvl="0" indent="0">
              <a:buNone/>
            </a:pPr>
            <a:r>
              <a:rPr lang="ru-RU" dirty="0" smtClean="0">
                <a:solidFill>
                  <a:srgbClr val="FF0000"/>
                </a:solidFill>
              </a:rPr>
              <a:t>4. </a:t>
            </a:r>
            <a:r>
              <a:rPr lang="ru-RU" dirty="0" smtClean="0"/>
              <a:t>Развитие </a:t>
            </a:r>
            <a:r>
              <a:rPr lang="ru-RU" dirty="0"/>
              <a:t>обонятельных и вкусовых ощущений или различать предметы по вкусу и обонянию</a:t>
            </a:r>
          </a:p>
          <a:p>
            <a:endParaRPr lang="ru-RU" dirty="0"/>
          </a:p>
        </p:txBody>
      </p:sp>
      <p:sp>
        <p:nvSpPr>
          <p:cNvPr id="3" name="Заголовок 2"/>
          <p:cNvSpPr>
            <a:spLocks noGrp="1"/>
          </p:cNvSpPr>
          <p:nvPr>
            <p:ph type="title"/>
          </p:nvPr>
        </p:nvSpPr>
        <p:spPr>
          <a:xfrm>
            <a:off x="1095023" y="817583"/>
            <a:ext cx="6965245" cy="955234"/>
          </a:xfrm>
        </p:spPr>
        <p:txBody>
          <a:bodyPr/>
          <a:lstStyle/>
          <a:p>
            <a:pPr algn="ctr"/>
            <a:r>
              <a:rPr lang="ru-RU" b="1" dirty="0" smtClean="0">
                <a:solidFill>
                  <a:srgbClr val="002060"/>
                </a:solidFill>
              </a:rPr>
              <a:t>Задачи</a:t>
            </a:r>
            <a:endParaRPr lang="ru-RU" b="1" dirty="0">
              <a:solidFill>
                <a:srgbClr val="002060"/>
              </a:solidFill>
            </a:endParaRPr>
          </a:p>
        </p:txBody>
      </p:sp>
    </p:spTree>
    <p:extLst>
      <p:ext uri="{BB962C8B-B14F-4D97-AF65-F5344CB8AC3E}">
        <p14:creationId xmlns:p14="http://schemas.microsoft.com/office/powerpoint/2010/main" xmlns="" val="192140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Объект 2"/>
          <p:cNvSpPr>
            <a:spLocks noGrp="1"/>
          </p:cNvSpPr>
          <p:nvPr>
            <p:ph idx="1"/>
          </p:nvPr>
        </p:nvSpPr>
        <p:spPr>
          <a:xfrm>
            <a:off x="899592" y="548680"/>
            <a:ext cx="7488832" cy="5975945"/>
          </a:xfrm>
        </p:spPr>
        <p:txBody>
          <a:bodyPr>
            <a:normAutofit fontScale="92500"/>
          </a:bodyPr>
          <a:lstStyle/>
          <a:p>
            <a:pPr marL="0" indent="0">
              <a:buFont typeface="Arial" charset="0"/>
              <a:buNone/>
              <a:defRPr/>
            </a:pPr>
            <a:r>
              <a:rPr lang="ru-RU" sz="2400" b="1" dirty="0" smtClean="0">
                <a:solidFill>
                  <a:srgbClr val="002060"/>
                </a:solidFill>
              </a:rPr>
              <a:t>Сенсорное развитие </a:t>
            </a:r>
            <a:r>
              <a:rPr lang="ru-RU" sz="2400" dirty="0" smtClean="0"/>
              <a:t>(от лат. </a:t>
            </a:r>
            <a:r>
              <a:rPr lang="ru-RU" sz="2400" dirty="0" err="1" smtClean="0"/>
              <a:t>sensus</a:t>
            </a:r>
            <a:r>
              <a:rPr lang="ru-RU" sz="2400" dirty="0" smtClean="0"/>
              <a:t> — чувство, ощущение) предполагает формирование у ребенка процессов восприятия и представлений о предметах, объектах и явлениях окружающего мира.</a:t>
            </a:r>
          </a:p>
          <a:p>
            <a:pPr marL="0" indent="0">
              <a:buFont typeface="Arial" charset="0"/>
              <a:buNone/>
              <a:defRPr/>
            </a:pPr>
            <a:r>
              <a:rPr lang="ru-RU" sz="2400" dirty="0" smtClean="0"/>
              <a:t> Малыш рождается на свет с готовыми к функционированию органами чувств. Но это лишь предпосылки для восприятия окружающей действительности. Полноценное </a:t>
            </a:r>
            <a:r>
              <a:rPr lang="ru-RU" sz="2400" b="1" dirty="0" smtClean="0">
                <a:solidFill>
                  <a:srgbClr val="002060"/>
                </a:solidFill>
              </a:rPr>
              <a:t>сенсорное развитие осуществляется</a:t>
            </a:r>
            <a:r>
              <a:rPr lang="ru-RU" sz="2400" dirty="0" smtClean="0"/>
              <a:t> только </a:t>
            </a:r>
            <a:r>
              <a:rPr lang="ru-RU" sz="2400" b="1" dirty="0" smtClean="0">
                <a:solidFill>
                  <a:srgbClr val="002060"/>
                </a:solidFill>
              </a:rPr>
              <a:t>в процессе сенсорного воспитания</a:t>
            </a:r>
            <a:r>
              <a:rPr lang="ru-RU" sz="2400" dirty="0" smtClean="0"/>
              <a:t>, когда у детей целенаправленно формируются эталонные представления о цвете, форме, величине, о признаках и свойствах различных предметов и материалов, их положении в пространстве и др., развиваются все виды восприятия, тем самым закладывается основа для развития умственной деятельности</a:t>
            </a:r>
          </a:p>
          <a:p>
            <a:pPr>
              <a:defRPr/>
            </a:pPr>
            <a:endParaRPr lang="ru-RU" altLang="ru-RU" dirty="0" smtClean="0"/>
          </a:p>
        </p:txBody>
      </p:sp>
    </p:spTree>
    <p:extLst>
      <p:ext uri="{BB962C8B-B14F-4D97-AF65-F5344CB8AC3E}">
        <p14:creationId xmlns:p14="http://schemas.microsoft.com/office/powerpoint/2010/main" xmlns="" val="743994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524000"/>
            <a:ext cx="7416824" cy="4641304"/>
          </a:xfrm>
        </p:spPr>
        <p:txBody>
          <a:bodyPr>
            <a:normAutofit fontScale="92500" lnSpcReduction="10000"/>
          </a:bodyPr>
          <a:lstStyle/>
          <a:p>
            <a:pPr marL="0" lvl="0" indent="0">
              <a:buNone/>
            </a:pPr>
            <a:r>
              <a:rPr lang="ru-RU" dirty="0" smtClean="0">
                <a:solidFill>
                  <a:srgbClr val="FF0000"/>
                </a:solidFill>
              </a:rPr>
              <a:t>5. </a:t>
            </a:r>
            <a:r>
              <a:rPr lang="ru-RU" dirty="0" smtClean="0"/>
              <a:t>Различать </a:t>
            </a:r>
            <a:r>
              <a:rPr lang="ru-RU" dirty="0"/>
              <a:t>звуки (шум, звук человеческой речи, музыкальные звуки, различать интонацию, выразительность речи, силу голоса). Умение различать длительность и силу звуков, дает возможность лучше понимать музыкальные произведения, живопись, получать эстетическое удовольствие от слушания музыки, рассматривания произведений искусства. Предполагает развитие слуховой чувствительности, умения вслушиваться и различать звуки в окружающей обстановке, развитие речевого слуха. </a:t>
            </a:r>
          </a:p>
          <a:p>
            <a:pPr marL="0" lvl="0" indent="0">
              <a:buNone/>
            </a:pPr>
            <a:r>
              <a:rPr lang="ru-RU" dirty="0" smtClean="0">
                <a:solidFill>
                  <a:srgbClr val="FF0000"/>
                </a:solidFill>
              </a:rPr>
              <a:t>6.</a:t>
            </a:r>
            <a:r>
              <a:rPr lang="ru-RU" dirty="0" smtClean="0"/>
              <a:t> Ориентировка </a:t>
            </a:r>
            <a:r>
              <a:rPr lang="ru-RU" dirty="0"/>
              <a:t>в пространстве (влево – вправо, вперед – назад, вверх – вниз, позади, за, под, над, между)</a:t>
            </a:r>
          </a:p>
          <a:p>
            <a:endParaRPr lang="ru-RU" dirty="0"/>
          </a:p>
        </p:txBody>
      </p:sp>
      <p:sp>
        <p:nvSpPr>
          <p:cNvPr id="3" name="Заголовок 2"/>
          <p:cNvSpPr>
            <a:spLocks noGrp="1"/>
          </p:cNvSpPr>
          <p:nvPr>
            <p:ph type="title"/>
          </p:nvPr>
        </p:nvSpPr>
        <p:spPr>
          <a:xfrm>
            <a:off x="1095023" y="817583"/>
            <a:ext cx="6965245" cy="595194"/>
          </a:xfrm>
        </p:spPr>
        <p:txBody>
          <a:bodyPr>
            <a:normAutofit fontScale="90000"/>
          </a:bodyPr>
          <a:lstStyle/>
          <a:p>
            <a:pPr algn="ctr"/>
            <a:r>
              <a:rPr lang="ru-RU" b="1" dirty="0" smtClean="0">
                <a:solidFill>
                  <a:srgbClr val="002060"/>
                </a:solidFill>
              </a:rPr>
              <a:t>Задачи</a:t>
            </a:r>
            <a:endParaRPr lang="ru-RU" b="1" dirty="0">
              <a:solidFill>
                <a:srgbClr val="002060"/>
              </a:solidFill>
            </a:endParaRPr>
          </a:p>
        </p:txBody>
      </p:sp>
    </p:spTree>
    <p:extLst>
      <p:ext uri="{BB962C8B-B14F-4D97-AF65-F5344CB8AC3E}">
        <p14:creationId xmlns:p14="http://schemas.microsoft.com/office/powerpoint/2010/main" xmlns="" val="138366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772816"/>
            <a:ext cx="7272808" cy="3950253"/>
          </a:xfrm>
        </p:spPr>
        <p:txBody>
          <a:bodyPr>
            <a:normAutofit lnSpcReduction="10000"/>
          </a:bodyPr>
          <a:lstStyle/>
          <a:p>
            <a:pPr marL="0" lvl="0" indent="0">
              <a:buNone/>
            </a:pPr>
            <a:r>
              <a:rPr lang="ru-RU" dirty="0" smtClean="0">
                <a:solidFill>
                  <a:srgbClr val="FF0000"/>
                </a:solidFill>
              </a:rPr>
              <a:t>7. </a:t>
            </a:r>
            <a:r>
              <a:rPr lang="ru-RU" dirty="0" smtClean="0"/>
              <a:t>Ориентировка </a:t>
            </a:r>
            <a:r>
              <a:rPr lang="ru-RU" dirty="0"/>
              <a:t>во времени и овладение временными понятиями (вчера, сегодня, завтра; час, минута и т.д.)</a:t>
            </a:r>
          </a:p>
          <a:p>
            <a:pPr marL="0" lvl="0" indent="0">
              <a:buNone/>
            </a:pPr>
            <a:r>
              <a:rPr lang="ru-RU" dirty="0" smtClean="0">
                <a:solidFill>
                  <a:srgbClr val="FF0000"/>
                </a:solidFill>
              </a:rPr>
              <a:t>8. </a:t>
            </a:r>
            <a:r>
              <a:rPr lang="ru-RU" dirty="0" smtClean="0"/>
              <a:t>Развитие </a:t>
            </a:r>
            <a:r>
              <a:rPr lang="ru-RU" dirty="0"/>
              <a:t>тактильной чувствительности или учить определять предмет на ощупь (игра «Чудесный мешочек») - умения различать на ощупь качество предметов и правильно их называть</a:t>
            </a:r>
            <a:r>
              <a:rPr lang="ru-RU" dirty="0" smtClean="0"/>
              <a:t>.</a:t>
            </a:r>
          </a:p>
          <a:p>
            <a:pPr marL="0" lvl="0" indent="0" algn="ctr">
              <a:buNone/>
            </a:pPr>
            <a:r>
              <a:rPr lang="ru-RU" dirty="0" smtClean="0"/>
              <a:t> </a:t>
            </a:r>
            <a:r>
              <a:rPr lang="ru-RU" dirty="0"/>
              <a:t>При этом дети оперируют такими понятиями, как «гладкий», «мягкий», «пушистый», «твердый», «холодный», «теплый</a:t>
            </a:r>
            <a:r>
              <a:rPr lang="ru-RU" dirty="0" smtClean="0"/>
              <a:t>»</a:t>
            </a:r>
            <a:endParaRPr lang="ru-RU" dirty="0"/>
          </a:p>
          <a:p>
            <a:endParaRPr lang="ru-RU" dirty="0"/>
          </a:p>
        </p:txBody>
      </p:sp>
      <p:sp>
        <p:nvSpPr>
          <p:cNvPr id="3" name="Заголовок 2"/>
          <p:cNvSpPr>
            <a:spLocks noGrp="1"/>
          </p:cNvSpPr>
          <p:nvPr>
            <p:ph type="title"/>
          </p:nvPr>
        </p:nvSpPr>
        <p:spPr>
          <a:xfrm>
            <a:off x="1095023" y="817583"/>
            <a:ext cx="6965245" cy="811218"/>
          </a:xfrm>
        </p:spPr>
        <p:txBody>
          <a:bodyPr/>
          <a:lstStyle/>
          <a:p>
            <a:pPr algn="ctr"/>
            <a:r>
              <a:rPr lang="ru-RU" b="1" dirty="0" smtClean="0">
                <a:solidFill>
                  <a:srgbClr val="002060"/>
                </a:solidFill>
              </a:rPr>
              <a:t>Задачи</a:t>
            </a:r>
            <a:endParaRPr lang="ru-RU" b="1" dirty="0">
              <a:solidFill>
                <a:srgbClr val="002060"/>
              </a:solidFill>
            </a:endParaRPr>
          </a:p>
        </p:txBody>
      </p:sp>
    </p:spTree>
    <p:extLst>
      <p:ext uri="{BB962C8B-B14F-4D97-AF65-F5344CB8AC3E}">
        <p14:creationId xmlns:p14="http://schemas.microsoft.com/office/powerpoint/2010/main" xmlns="" val="421087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524000"/>
            <a:ext cx="7632848" cy="4929336"/>
          </a:xfrm>
        </p:spPr>
        <p:txBody>
          <a:bodyPr>
            <a:normAutofit fontScale="92500" lnSpcReduction="20000"/>
          </a:bodyPr>
          <a:lstStyle/>
          <a:p>
            <a:r>
              <a:rPr lang="ru-RU" dirty="0"/>
              <a:t>Основным методом сенсорного воспитания является обследование предметов с целью определения их свойств (практический метод).</a:t>
            </a:r>
          </a:p>
          <a:p>
            <a:pPr marL="0" indent="0">
              <a:buNone/>
            </a:pPr>
            <a:r>
              <a:rPr lang="ru-RU" b="1" i="1" dirty="0">
                <a:solidFill>
                  <a:srgbClr val="002060"/>
                </a:solidFill>
              </a:rPr>
              <a:t>Обследование</a:t>
            </a:r>
            <a:r>
              <a:rPr lang="ru-RU" dirty="0"/>
              <a:t> – это специально организованное восприятие предметов для последующего использования его результатов в той или иной содержательной деятельности.</a:t>
            </a:r>
          </a:p>
          <a:p>
            <a:r>
              <a:rPr lang="ru-RU" dirty="0"/>
              <a:t>В процессе обследования дети учатся выделять и различать величину, форму, пространственные отношения, цвет.</a:t>
            </a:r>
          </a:p>
          <a:p>
            <a:r>
              <a:rPr lang="ru-RU" dirty="0"/>
              <a:t>Детей надо учить приемам обследования</a:t>
            </a:r>
            <a:r>
              <a:rPr lang="ru-RU" dirty="0" smtClean="0"/>
              <a:t>.</a:t>
            </a:r>
          </a:p>
          <a:p>
            <a:r>
              <a:rPr lang="ru-RU" dirty="0" smtClean="0"/>
              <a:t> </a:t>
            </a:r>
            <a:r>
              <a:rPr lang="ru-RU" dirty="0"/>
              <a:t>Вначале воспитатель ставит перед ребенком цель – чтобы нарисовать предмет, надо рассмотреть из каких частей он состоит; чтобы сделать постройку, надо проанализировать образец и т.д. Затем он знакомит детей с основными этапами обследования</a:t>
            </a:r>
          </a:p>
        </p:txBody>
      </p:sp>
      <p:sp>
        <p:nvSpPr>
          <p:cNvPr id="3" name="Заголовок 2"/>
          <p:cNvSpPr>
            <a:spLocks noGrp="1"/>
          </p:cNvSpPr>
          <p:nvPr>
            <p:ph type="title"/>
          </p:nvPr>
        </p:nvSpPr>
        <p:spPr>
          <a:xfrm>
            <a:off x="827585" y="620688"/>
            <a:ext cx="7488832" cy="936103"/>
          </a:xfrm>
        </p:spPr>
        <p:txBody>
          <a:bodyPr>
            <a:normAutofit/>
          </a:bodyPr>
          <a:lstStyle/>
          <a:p>
            <a:pPr algn="ctr"/>
            <a:r>
              <a:rPr lang="ru-RU" sz="3200" b="1" dirty="0">
                <a:solidFill>
                  <a:srgbClr val="002060"/>
                </a:solidFill>
                <a:effectLst/>
              </a:rPr>
              <a:t>Методика сенсорного </a:t>
            </a:r>
            <a:r>
              <a:rPr lang="ru-RU" sz="3200" b="1" dirty="0" smtClean="0">
                <a:solidFill>
                  <a:srgbClr val="002060"/>
                </a:solidFill>
                <a:effectLst/>
              </a:rPr>
              <a:t>воспитания</a:t>
            </a:r>
            <a:endParaRPr lang="ru-RU" sz="3200" b="1" dirty="0">
              <a:solidFill>
                <a:srgbClr val="002060"/>
              </a:solidFill>
            </a:endParaRPr>
          </a:p>
        </p:txBody>
      </p:sp>
    </p:spTree>
    <p:extLst>
      <p:ext uri="{BB962C8B-B14F-4D97-AF65-F5344CB8AC3E}">
        <p14:creationId xmlns:p14="http://schemas.microsoft.com/office/powerpoint/2010/main" xmlns="" val="42312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548680"/>
            <a:ext cx="7920880" cy="5547320"/>
          </a:xfrm>
        </p:spPr>
        <p:txBody>
          <a:bodyPr>
            <a:normAutofit/>
          </a:bodyPr>
          <a:lstStyle/>
          <a:p>
            <a:pPr marL="0" indent="0" algn="ctr">
              <a:buNone/>
            </a:pPr>
            <a:r>
              <a:rPr lang="ru-RU" b="1" u="sng" dirty="0">
                <a:solidFill>
                  <a:srgbClr val="002060"/>
                </a:solidFill>
              </a:rPr>
              <a:t>Этапы обследования:</a:t>
            </a:r>
            <a:endParaRPr lang="ru-RU" b="1" dirty="0">
              <a:solidFill>
                <a:srgbClr val="002060"/>
              </a:solidFill>
            </a:endParaRPr>
          </a:p>
          <a:p>
            <a:pPr lvl="0"/>
            <a:r>
              <a:rPr lang="ru-RU" dirty="0"/>
              <a:t>Восприятие целостного образа предмета</a:t>
            </a:r>
          </a:p>
          <a:p>
            <a:pPr lvl="0"/>
            <a:r>
              <a:rPr lang="ru-RU" dirty="0"/>
              <a:t>Мысленное деление на основные части и выявление их признаков (цвет, форма, величина, материал и т.п.).</a:t>
            </a:r>
          </a:p>
          <a:p>
            <a:pPr lvl="0"/>
            <a:r>
              <a:rPr lang="ru-RU" dirty="0"/>
              <a:t>Пространственное соотнесение частей друг с другом (слева, сверху, справа, над </a:t>
            </a:r>
            <a:r>
              <a:rPr lang="ru-RU" dirty="0" smtClean="0"/>
              <a:t>и т.д</a:t>
            </a:r>
            <a:r>
              <a:rPr lang="ru-RU" dirty="0"/>
              <a:t>.)</a:t>
            </a:r>
          </a:p>
          <a:p>
            <a:pPr lvl="0"/>
            <a:r>
              <a:rPr lang="ru-RU" dirty="0"/>
              <a:t>Вычленение мелких деталей, установление их пространственного расположения по отношению к основным частям</a:t>
            </a:r>
          </a:p>
          <a:p>
            <a:pPr lvl="0"/>
            <a:r>
              <a:rPr lang="ru-RU" dirty="0"/>
              <a:t>Повторное целостное восприятие предмета (назначение предмета)</a:t>
            </a:r>
          </a:p>
          <a:p>
            <a:endParaRPr lang="ru-RU" dirty="0"/>
          </a:p>
        </p:txBody>
      </p:sp>
    </p:spTree>
    <p:extLst>
      <p:ext uri="{BB962C8B-B14F-4D97-AF65-F5344CB8AC3E}">
        <p14:creationId xmlns:p14="http://schemas.microsoft.com/office/powerpoint/2010/main" xmlns="" val="118056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15616" y="908720"/>
            <a:ext cx="6840760" cy="4814349"/>
          </a:xfrm>
        </p:spPr>
        <p:txBody>
          <a:bodyPr>
            <a:normAutofit/>
          </a:bodyPr>
          <a:lstStyle/>
          <a:p>
            <a:r>
              <a:rPr lang="ru-RU" dirty="0"/>
              <a:t>Обследование предметов, их свойств и качеств связано и с развитием зрительных </a:t>
            </a:r>
            <a:r>
              <a:rPr lang="ru-RU" dirty="0" smtClean="0"/>
              <a:t>ощущений</a:t>
            </a:r>
          </a:p>
          <a:p>
            <a:r>
              <a:rPr lang="ru-RU" dirty="0" smtClean="0"/>
              <a:t> </a:t>
            </a:r>
            <a:r>
              <a:rPr lang="ru-RU" dirty="0"/>
              <a:t>Зрительные ощущения особенно эффективно развиваются при наблюдении за явлениями природы, за жизнью </a:t>
            </a:r>
            <a:r>
              <a:rPr lang="ru-RU" dirty="0" smtClean="0"/>
              <a:t>животных</a:t>
            </a:r>
          </a:p>
          <a:p>
            <a:r>
              <a:rPr lang="ru-RU" dirty="0" smtClean="0"/>
              <a:t>Приобретая </a:t>
            </a:r>
            <a:r>
              <a:rPr lang="ru-RU" dirty="0"/>
              <a:t>опыт зрительных ощущений, дети легко переносят его в повседневную жизнь и свободно оперируют полученным знаниями в других жизненных ситуациях</a:t>
            </a:r>
          </a:p>
        </p:txBody>
      </p:sp>
    </p:spTree>
    <p:extLst>
      <p:ext uri="{BB962C8B-B14F-4D97-AF65-F5344CB8AC3E}">
        <p14:creationId xmlns:p14="http://schemas.microsoft.com/office/powerpoint/2010/main" xmlns="" val="36366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692696"/>
            <a:ext cx="7488832" cy="5616624"/>
          </a:xfrm>
        </p:spPr>
        <p:txBody>
          <a:bodyPr>
            <a:normAutofit fontScale="92500"/>
          </a:bodyPr>
          <a:lstStyle/>
          <a:p>
            <a:r>
              <a:rPr lang="ru-RU" dirty="0"/>
              <a:t>Разработанная </a:t>
            </a:r>
            <a:r>
              <a:rPr lang="ru-RU" b="1" dirty="0" err="1">
                <a:solidFill>
                  <a:srgbClr val="002060"/>
                </a:solidFill>
              </a:rPr>
              <a:t>Монтессори</a:t>
            </a:r>
            <a:r>
              <a:rPr lang="ru-RU" b="1" dirty="0">
                <a:solidFill>
                  <a:srgbClr val="002060"/>
                </a:solidFill>
              </a:rPr>
              <a:t>,</a:t>
            </a:r>
            <a:r>
              <a:rPr lang="ru-RU" dirty="0"/>
              <a:t> в начале XX в. система сенсорного воспитания ставила своей целью добиться высокого уровня различения детьми цветов и оттенков, форм и величин. </a:t>
            </a:r>
            <a:endParaRPr lang="ru-RU" dirty="0" smtClean="0"/>
          </a:p>
          <a:p>
            <a:r>
              <a:rPr lang="ru-RU" dirty="0" smtClean="0"/>
              <a:t>Используемые </a:t>
            </a:r>
            <a:r>
              <a:rPr lang="ru-RU" dirty="0"/>
              <a:t>ею дидактические материалы были созданы в соответствии с принципом самоконтроля, что давало возможность детям заниматься самостоятельно, без участия педагога. </a:t>
            </a:r>
            <a:endParaRPr lang="ru-RU" dirty="0" smtClean="0"/>
          </a:p>
          <a:p>
            <a:r>
              <a:rPr lang="ru-RU" dirty="0" smtClean="0"/>
              <a:t>при </a:t>
            </a:r>
            <a:r>
              <a:rPr lang="ru-RU" dirty="0"/>
              <a:t>этом развитие органов чувств не было связано с развитием речи, с продуктивной деятельностью. Упор делался на развитие мелкой мускулатуры рук, формирование способности на ощупь определять незначительные различия в величине и форме, улавливать тонкую разницу в оттенках цвета. </a:t>
            </a:r>
            <a:r>
              <a:rPr lang="ru-RU" dirty="0" err="1"/>
              <a:t>Монтессори</a:t>
            </a:r>
            <a:r>
              <a:rPr lang="ru-RU" dirty="0"/>
              <a:t> не ставила своей целью сделать из детей образованных людей.</a:t>
            </a:r>
          </a:p>
          <a:p>
            <a:endParaRPr lang="ru-RU" dirty="0"/>
          </a:p>
        </p:txBody>
      </p:sp>
    </p:spTree>
    <p:extLst>
      <p:ext uri="{BB962C8B-B14F-4D97-AF65-F5344CB8AC3E}">
        <p14:creationId xmlns:p14="http://schemas.microsoft.com/office/powerpoint/2010/main" xmlns="" val="152416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632848" cy="1728192"/>
          </a:xfrm>
        </p:spPr>
        <p:txBody>
          <a:bodyPr>
            <a:noAutofit/>
          </a:bodyPr>
          <a:lstStyle/>
          <a:p>
            <a:pPr algn="ctr"/>
            <a:r>
              <a:rPr lang="ru-RU" sz="2400" b="1" dirty="0">
                <a:solidFill>
                  <a:schemeClr val="bg2">
                    <a:lumMod val="10000"/>
                  </a:schemeClr>
                </a:solidFill>
              </a:rPr>
              <a:t>Технология саморазвития</a:t>
            </a:r>
            <a:br>
              <a:rPr lang="ru-RU" sz="2400" b="1" dirty="0">
                <a:solidFill>
                  <a:schemeClr val="bg2">
                    <a:lumMod val="10000"/>
                  </a:schemeClr>
                </a:solidFill>
              </a:rPr>
            </a:br>
            <a:r>
              <a:rPr lang="ru-RU" sz="2400" b="1" dirty="0">
                <a:solidFill>
                  <a:srgbClr val="002060"/>
                </a:solidFill>
              </a:rPr>
              <a:t>Единственный, кто понимает ребенка, - это другой ребенок. </a:t>
            </a:r>
            <a:br>
              <a:rPr lang="ru-RU" sz="2400" b="1" dirty="0">
                <a:solidFill>
                  <a:srgbClr val="002060"/>
                </a:solidFill>
              </a:rPr>
            </a:br>
            <a:r>
              <a:rPr lang="ru-RU" sz="2400" b="1" dirty="0" smtClean="0">
                <a:solidFill>
                  <a:srgbClr val="002060"/>
                </a:solidFill>
              </a:rPr>
              <a:t>                                                          М</a:t>
            </a:r>
            <a:r>
              <a:rPr lang="ru-RU" sz="2400" b="1" dirty="0">
                <a:solidFill>
                  <a:srgbClr val="002060"/>
                </a:solidFill>
              </a:rPr>
              <a:t>. </a:t>
            </a:r>
            <a:r>
              <a:rPr lang="ru-RU" sz="2400" b="1" dirty="0" err="1" smtClean="0">
                <a:solidFill>
                  <a:srgbClr val="002060"/>
                </a:solidFill>
              </a:rPr>
              <a:t>Монтессори</a:t>
            </a:r>
            <a:endParaRPr lang="ru-RU" sz="2400" b="1" dirty="0">
              <a:solidFill>
                <a:srgbClr val="002060"/>
              </a:solidFill>
            </a:endParaRPr>
          </a:p>
        </p:txBody>
      </p:sp>
      <p:sp>
        <p:nvSpPr>
          <p:cNvPr id="3" name="Объект 2"/>
          <p:cNvSpPr>
            <a:spLocks noGrp="1"/>
          </p:cNvSpPr>
          <p:nvPr>
            <p:ph sz="quarter" idx="1"/>
          </p:nvPr>
        </p:nvSpPr>
        <p:spPr>
          <a:xfrm>
            <a:off x="755576" y="2564904"/>
            <a:ext cx="7560840" cy="3909048"/>
          </a:xfrm>
        </p:spPr>
        <p:txBody>
          <a:bodyPr/>
          <a:lstStyle/>
          <a:p>
            <a:r>
              <a:rPr lang="ru-RU" b="1" dirty="0" smtClean="0">
                <a:solidFill>
                  <a:srgbClr val="002060"/>
                </a:solidFill>
              </a:rPr>
              <a:t> </a:t>
            </a:r>
            <a:r>
              <a:rPr lang="ru-RU" b="1" dirty="0">
                <a:solidFill>
                  <a:srgbClr val="002060"/>
                </a:solidFill>
              </a:rPr>
              <a:t>М. </a:t>
            </a:r>
            <a:r>
              <a:rPr lang="ru-RU" b="1" dirty="0" err="1">
                <a:solidFill>
                  <a:srgbClr val="002060"/>
                </a:solidFill>
              </a:rPr>
              <a:t>Монтессори</a:t>
            </a:r>
            <a:r>
              <a:rPr lang="ru-RU" b="1" dirty="0">
                <a:solidFill>
                  <a:srgbClr val="002060"/>
                </a:solidFill>
              </a:rPr>
              <a:t> восприняла ребенка как существо, способное к самостоятельному развитию, и определила главной задачей школы - поставлять «пищу» для естественного процесса саморазвития, создавать окружающую среду, которая способствовала бы </a:t>
            </a:r>
            <a:r>
              <a:rPr lang="ru-RU" b="1" dirty="0" smtClean="0">
                <a:solidFill>
                  <a:srgbClr val="002060"/>
                </a:solidFill>
              </a:rPr>
              <a:t>ему</a:t>
            </a:r>
          </a:p>
          <a:p>
            <a:endParaRPr lang="ru-RU" b="1" dirty="0">
              <a:solidFill>
                <a:srgbClr val="002060"/>
              </a:solidFill>
            </a:endParaRPr>
          </a:p>
          <a:p>
            <a:endParaRPr lang="ru-RU" dirty="0"/>
          </a:p>
        </p:txBody>
      </p:sp>
    </p:spTree>
    <p:extLst>
      <p:ext uri="{BB962C8B-B14F-4D97-AF65-F5344CB8AC3E}">
        <p14:creationId xmlns:p14="http://schemas.microsoft.com/office/powerpoint/2010/main" xmlns="" val="212309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755576" y="620688"/>
            <a:ext cx="7632848" cy="5853264"/>
          </a:xfrm>
        </p:spPr>
        <p:txBody>
          <a:bodyPr>
            <a:normAutofit/>
          </a:bodyPr>
          <a:lstStyle/>
          <a:p>
            <a:pPr marL="0" indent="0" algn="ctr">
              <a:buNone/>
            </a:pPr>
            <a:r>
              <a:rPr lang="ru-RU" b="1" dirty="0">
                <a:solidFill>
                  <a:srgbClr val="002060"/>
                </a:solidFill>
              </a:rPr>
              <a:t>Целевые ориентации</a:t>
            </a:r>
          </a:p>
          <a:p>
            <a:r>
              <a:rPr lang="ru-RU" b="1" dirty="0" smtClean="0">
                <a:solidFill>
                  <a:schemeClr val="bg2">
                    <a:lumMod val="10000"/>
                  </a:schemeClr>
                </a:solidFill>
              </a:rPr>
              <a:t>Всестороннее развитие</a:t>
            </a:r>
            <a:endParaRPr lang="ru-RU" b="1" dirty="0">
              <a:solidFill>
                <a:schemeClr val="bg2">
                  <a:lumMod val="10000"/>
                </a:schemeClr>
              </a:solidFill>
            </a:endParaRPr>
          </a:p>
          <a:p>
            <a:r>
              <a:rPr lang="ru-RU" b="1" dirty="0" smtClean="0">
                <a:solidFill>
                  <a:schemeClr val="bg2">
                    <a:lumMod val="10000"/>
                  </a:schemeClr>
                </a:solidFill>
              </a:rPr>
              <a:t>Воспитание самостоятельности</a:t>
            </a:r>
            <a:endParaRPr lang="ru-RU" b="1" dirty="0">
              <a:solidFill>
                <a:schemeClr val="bg2">
                  <a:lumMod val="10000"/>
                </a:schemeClr>
              </a:solidFill>
            </a:endParaRPr>
          </a:p>
          <a:p>
            <a:r>
              <a:rPr lang="ru-RU" b="1" dirty="0" smtClean="0">
                <a:solidFill>
                  <a:schemeClr val="bg2">
                    <a:lumMod val="10000"/>
                  </a:schemeClr>
                </a:solidFill>
              </a:rPr>
              <a:t>Соединение </a:t>
            </a:r>
            <a:r>
              <a:rPr lang="ru-RU" b="1" dirty="0">
                <a:solidFill>
                  <a:schemeClr val="bg2">
                    <a:lumMod val="10000"/>
                  </a:schemeClr>
                </a:solidFill>
              </a:rPr>
              <a:t>в сознании ребенка предметного мира и мыслительной </a:t>
            </a:r>
            <a:r>
              <a:rPr lang="ru-RU" b="1" dirty="0" smtClean="0">
                <a:solidFill>
                  <a:schemeClr val="bg2">
                    <a:lumMod val="10000"/>
                  </a:schemeClr>
                </a:solidFill>
              </a:rPr>
              <a:t>деятельности</a:t>
            </a:r>
            <a:endParaRPr lang="ru-RU" b="1" dirty="0">
              <a:solidFill>
                <a:schemeClr val="bg2">
                  <a:lumMod val="10000"/>
                </a:schemeClr>
              </a:solidFill>
            </a:endParaRPr>
          </a:p>
          <a:p>
            <a:r>
              <a:rPr lang="ru-RU" b="1" dirty="0">
                <a:solidFill>
                  <a:schemeClr val="bg2">
                    <a:lumMod val="10000"/>
                  </a:schemeClr>
                </a:solidFill>
              </a:rPr>
              <a:t>Концептуальные положения</a:t>
            </a:r>
          </a:p>
          <a:p>
            <a:r>
              <a:rPr lang="ru-RU" b="1" dirty="0" smtClean="0">
                <a:solidFill>
                  <a:schemeClr val="bg2">
                    <a:lumMod val="10000"/>
                  </a:schemeClr>
                </a:solidFill>
              </a:rPr>
              <a:t>Обучение </a:t>
            </a:r>
            <a:r>
              <a:rPr lang="ru-RU" b="1" dirty="0">
                <a:solidFill>
                  <a:schemeClr val="bg2">
                    <a:lumMod val="10000"/>
                  </a:schemeClr>
                </a:solidFill>
              </a:rPr>
              <a:t>должно проходить совершенно естественно в соответствии с развитием - ребенок сам себя </a:t>
            </a:r>
            <a:r>
              <a:rPr lang="ru-RU" b="1" dirty="0" smtClean="0">
                <a:solidFill>
                  <a:schemeClr val="bg2">
                    <a:lumMod val="10000"/>
                  </a:schemeClr>
                </a:solidFill>
              </a:rPr>
              <a:t>развивает</a:t>
            </a:r>
            <a:endParaRPr lang="ru-RU" b="1" dirty="0">
              <a:solidFill>
                <a:schemeClr val="bg2">
                  <a:lumMod val="10000"/>
                </a:schemeClr>
              </a:solidFill>
            </a:endParaRPr>
          </a:p>
          <a:p>
            <a:r>
              <a:rPr lang="ru-RU" b="1" dirty="0" smtClean="0">
                <a:solidFill>
                  <a:schemeClr val="bg2">
                    <a:lumMod val="10000"/>
                  </a:schemeClr>
                </a:solidFill>
              </a:rPr>
              <a:t>Обращение </a:t>
            </a:r>
            <a:r>
              <a:rPr lang="ru-RU" b="1" dirty="0">
                <a:solidFill>
                  <a:schemeClr val="bg2">
                    <a:lumMod val="10000"/>
                  </a:schemeClr>
                </a:solidFill>
              </a:rPr>
              <a:t>ребенка к учителю «Помоги мне это сделать самому» - девиз педагогики </a:t>
            </a:r>
            <a:r>
              <a:rPr lang="ru-RU" b="1" dirty="0" err="1" smtClean="0">
                <a:solidFill>
                  <a:schemeClr val="bg2">
                    <a:lumMod val="10000"/>
                  </a:schemeClr>
                </a:solidFill>
              </a:rPr>
              <a:t>Монтессори</a:t>
            </a:r>
            <a:endParaRPr lang="ru-RU" b="1" dirty="0">
              <a:solidFill>
                <a:schemeClr val="bg2">
                  <a:lumMod val="10000"/>
                </a:schemeClr>
              </a:solidFill>
            </a:endParaRPr>
          </a:p>
          <a:p>
            <a:endParaRPr lang="ru-RU" b="1" dirty="0">
              <a:solidFill>
                <a:schemeClr val="bg2">
                  <a:lumMod val="10000"/>
                </a:schemeClr>
              </a:solidFill>
            </a:endParaRPr>
          </a:p>
        </p:txBody>
      </p:sp>
    </p:spTree>
    <p:extLst>
      <p:ext uri="{BB962C8B-B14F-4D97-AF65-F5344CB8AC3E}">
        <p14:creationId xmlns:p14="http://schemas.microsoft.com/office/powerpoint/2010/main" xmlns="" val="131909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755576" y="620688"/>
            <a:ext cx="7704856" cy="5853264"/>
          </a:xfrm>
        </p:spPr>
        <p:txBody>
          <a:bodyPr>
            <a:normAutofit fontScale="92500" lnSpcReduction="20000"/>
          </a:bodyPr>
          <a:lstStyle/>
          <a:p>
            <a:r>
              <a:rPr lang="ru-RU" b="1" dirty="0" smtClean="0">
                <a:solidFill>
                  <a:schemeClr val="bg2">
                    <a:lumMod val="10000"/>
                  </a:schemeClr>
                </a:solidFill>
              </a:rPr>
              <a:t>Вся </a:t>
            </a:r>
            <a:r>
              <a:rPr lang="ru-RU" b="1" dirty="0">
                <a:solidFill>
                  <a:schemeClr val="bg2">
                    <a:lumMod val="10000"/>
                  </a:schemeClr>
                </a:solidFill>
              </a:rPr>
              <a:t>жизнь ребенка - от рождения до гражданской зрелости - есть развитие его независимости и </a:t>
            </a:r>
            <a:r>
              <a:rPr lang="ru-RU" b="1" dirty="0" smtClean="0">
                <a:solidFill>
                  <a:schemeClr val="bg2">
                    <a:lumMod val="10000"/>
                  </a:schemeClr>
                </a:solidFill>
              </a:rPr>
              <a:t>самостоятельности</a:t>
            </a:r>
            <a:endParaRPr lang="ru-RU" b="1" dirty="0">
              <a:solidFill>
                <a:schemeClr val="bg2">
                  <a:lumMod val="10000"/>
                </a:schemeClr>
              </a:solidFill>
            </a:endParaRPr>
          </a:p>
          <a:p>
            <a:r>
              <a:rPr lang="ru-RU" b="1" dirty="0" smtClean="0">
                <a:solidFill>
                  <a:schemeClr val="bg2">
                    <a:lumMod val="10000"/>
                  </a:schemeClr>
                </a:solidFill>
              </a:rPr>
              <a:t>Учет </a:t>
            </a:r>
            <a:r>
              <a:rPr lang="ru-RU" b="1" dirty="0" err="1">
                <a:solidFill>
                  <a:schemeClr val="bg2">
                    <a:lumMod val="10000"/>
                  </a:schemeClr>
                </a:solidFill>
              </a:rPr>
              <a:t>сензитивности</a:t>
            </a:r>
            <a:r>
              <a:rPr lang="ru-RU" b="1" dirty="0">
                <a:solidFill>
                  <a:schemeClr val="bg2">
                    <a:lumMod val="10000"/>
                  </a:schemeClr>
                </a:solidFill>
              </a:rPr>
              <a:t> и спонтанности </a:t>
            </a:r>
            <a:r>
              <a:rPr lang="ru-RU" b="1" dirty="0" smtClean="0">
                <a:solidFill>
                  <a:schemeClr val="bg2">
                    <a:lumMod val="10000"/>
                  </a:schemeClr>
                </a:solidFill>
              </a:rPr>
              <a:t>развития</a:t>
            </a:r>
            <a:endParaRPr lang="ru-RU" b="1" dirty="0">
              <a:solidFill>
                <a:schemeClr val="bg2">
                  <a:lumMod val="10000"/>
                </a:schemeClr>
              </a:solidFill>
            </a:endParaRPr>
          </a:p>
          <a:p>
            <a:r>
              <a:rPr lang="ru-RU" b="1" dirty="0" smtClean="0">
                <a:solidFill>
                  <a:schemeClr val="bg2">
                    <a:lumMod val="10000"/>
                  </a:schemeClr>
                </a:solidFill>
              </a:rPr>
              <a:t>Единство </a:t>
            </a:r>
            <a:r>
              <a:rPr lang="ru-RU" b="1" dirty="0">
                <a:solidFill>
                  <a:schemeClr val="bg2">
                    <a:lumMod val="10000"/>
                  </a:schemeClr>
                </a:solidFill>
              </a:rPr>
              <a:t>индивидуального и социального развития.</a:t>
            </a:r>
          </a:p>
          <a:p>
            <a:r>
              <a:rPr lang="ru-RU" b="1" dirty="0" smtClean="0">
                <a:solidFill>
                  <a:schemeClr val="bg2">
                    <a:lumMod val="10000"/>
                  </a:schemeClr>
                </a:solidFill>
              </a:rPr>
              <a:t>В </a:t>
            </a:r>
            <a:r>
              <a:rPr lang="ru-RU" b="1" dirty="0">
                <a:solidFill>
                  <a:schemeClr val="bg2">
                    <a:lumMod val="10000"/>
                  </a:schemeClr>
                </a:solidFill>
              </a:rPr>
              <a:t>разуме нет ничего такого, чего прежде не было бы в </a:t>
            </a:r>
            <a:r>
              <a:rPr lang="ru-RU" b="1" dirty="0" smtClean="0">
                <a:solidFill>
                  <a:schemeClr val="bg2">
                    <a:lumMod val="10000"/>
                  </a:schemeClr>
                </a:solidFill>
              </a:rPr>
              <a:t>чувствах</a:t>
            </a:r>
            <a:endParaRPr lang="ru-RU" b="1" dirty="0">
              <a:solidFill>
                <a:schemeClr val="bg2">
                  <a:lumMod val="10000"/>
                </a:schemeClr>
              </a:solidFill>
            </a:endParaRPr>
          </a:p>
          <a:p>
            <a:r>
              <a:rPr lang="ru-RU" b="1" dirty="0" smtClean="0">
                <a:solidFill>
                  <a:schemeClr val="bg2">
                    <a:lumMod val="10000"/>
                  </a:schemeClr>
                </a:solidFill>
              </a:rPr>
              <a:t>Сущность </a:t>
            </a:r>
            <a:r>
              <a:rPr lang="ru-RU" b="1" dirty="0">
                <a:solidFill>
                  <a:schemeClr val="bg2">
                    <a:lumMod val="10000"/>
                  </a:schemeClr>
                </a:solidFill>
              </a:rPr>
              <a:t>разума в упорядочении и </a:t>
            </a:r>
            <a:r>
              <a:rPr lang="ru-RU" b="1" dirty="0" smtClean="0">
                <a:solidFill>
                  <a:schemeClr val="bg2">
                    <a:lumMod val="10000"/>
                  </a:schemeClr>
                </a:solidFill>
              </a:rPr>
              <a:t>сопоставлении</a:t>
            </a:r>
            <a:endParaRPr lang="ru-RU" b="1" dirty="0">
              <a:solidFill>
                <a:schemeClr val="bg2">
                  <a:lumMod val="10000"/>
                </a:schemeClr>
              </a:solidFill>
            </a:endParaRPr>
          </a:p>
          <a:p>
            <a:r>
              <a:rPr lang="ru-RU" b="1" dirty="0" smtClean="0">
                <a:solidFill>
                  <a:schemeClr val="bg2">
                    <a:lumMod val="10000"/>
                  </a:schemeClr>
                </a:solidFill>
              </a:rPr>
              <a:t>Отказ </a:t>
            </a:r>
            <a:r>
              <a:rPr lang="ru-RU" b="1" dirty="0">
                <a:solidFill>
                  <a:schemeClr val="bg2">
                    <a:lumMod val="10000"/>
                  </a:schemeClr>
                </a:solidFill>
              </a:rPr>
              <a:t>от миссии обучать детей; вместо обучения предоставить им условия для самостоятельного развития и освоения человеческой </a:t>
            </a:r>
            <a:r>
              <a:rPr lang="ru-RU" b="1" dirty="0" smtClean="0">
                <a:solidFill>
                  <a:schemeClr val="bg2">
                    <a:lumMod val="10000"/>
                  </a:schemeClr>
                </a:solidFill>
              </a:rPr>
              <a:t>культуры</a:t>
            </a:r>
            <a:endParaRPr lang="ru-RU" b="1" dirty="0">
              <a:solidFill>
                <a:schemeClr val="bg2">
                  <a:lumMod val="10000"/>
                </a:schemeClr>
              </a:solidFill>
            </a:endParaRPr>
          </a:p>
          <a:p>
            <a:r>
              <a:rPr lang="ru-RU" b="1" dirty="0" smtClean="0">
                <a:solidFill>
                  <a:schemeClr val="bg2">
                    <a:lumMod val="10000"/>
                  </a:schemeClr>
                </a:solidFill>
              </a:rPr>
              <a:t>Мышление </a:t>
            </a:r>
            <a:r>
              <a:rPr lang="ru-RU" b="1" dirty="0">
                <a:solidFill>
                  <a:schemeClr val="bg2">
                    <a:lumMod val="10000"/>
                  </a:schemeClr>
                </a:solidFill>
              </a:rPr>
              <a:t>ребенка должно проходить все необходимые стадии: от предметно-действенного к наглядно-образному, и только после этого достигается абстрактный </a:t>
            </a:r>
            <a:r>
              <a:rPr lang="ru-RU" b="1" dirty="0" smtClean="0">
                <a:solidFill>
                  <a:schemeClr val="bg2">
                    <a:lumMod val="10000"/>
                  </a:schemeClr>
                </a:solidFill>
              </a:rPr>
              <a:t>уровень</a:t>
            </a:r>
            <a:endParaRPr lang="ru-RU" b="1" dirty="0">
              <a:solidFill>
                <a:schemeClr val="bg2">
                  <a:lumMod val="10000"/>
                </a:schemeClr>
              </a:solidFill>
            </a:endParaRPr>
          </a:p>
          <a:p>
            <a:r>
              <a:rPr lang="ru-RU" b="1" dirty="0" smtClean="0">
                <a:solidFill>
                  <a:schemeClr val="bg2">
                    <a:lumMod val="10000"/>
                  </a:schemeClr>
                </a:solidFill>
              </a:rPr>
              <a:t>Сознание </a:t>
            </a:r>
            <a:r>
              <a:rPr lang="ru-RU" b="1" dirty="0">
                <a:solidFill>
                  <a:schemeClr val="bg2">
                    <a:lumMod val="10000"/>
                  </a:schemeClr>
                </a:solidFill>
              </a:rPr>
              <a:t>ребенка является «впитывающим», поэтому приоритет дидактики — организовать окружающую среду для такого «</a:t>
            </a:r>
            <a:r>
              <a:rPr lang="ru-RU" b="1" dirty="0" smtClean="0">
                <a:solidFill>
                  <a:schemeClr val="bg2">
                    <a:lumMod val="10000"/>
                  </a:schemeClr>
                </a:solidFill>
              </a:rPr>
              <a:t>впитывания</a:t>
            </a:r>
            <a:r>
              <a:rPr lang="ru-RU" dirty="0" smtClean="0"/>
              <a:t>»</a:t>
            </a:r>
            <a:endParaRPr lang="ru-RU" dirty="0"/>
          </a:p>
          <a:p>
            <a:endParaRPr lang="ru-RU" dirty="0"/>
          </a:p>
        </p:txBody>
      </p:sp>
    </p:spTree>
    <p:extLst>
      <p:ext uri="{BB962C8B-B14F-4D97-AF65-F5344CB8AC3E}">
        <p14:creationId xmlns:p14="http://schemas.microsoft.com/office/powerpoint/2010/main" xmlns="" val="121713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764704"/>
            <a:ext cx="7272808" cy="5331296"/>
          </a:xfrm>
        </p:spPr>
        <p:txBody>
          <a:bodyPr>
            <a:normAutofit/>
          </a:bodyPr>
          <a:lstStyle/>
          <a:p>
            <a:r>
              <a:rPr lang="ru-RU" dirty="0"/>
              <a:t>В процессе повседневной жизни, в играх и на занятиях под руководством воспитателя осуществляется разностороннее сенсорное воспитание дошкольников.</a:t>
            </a:r>
          </a:p>
          <a:p>
            <a:r>
              <a:rPr lang="ru-RU" dirty="0"/>
              <a:t> Развитие ощущений и восприятий происходит успешнее в условиях целенаправленной содержательной деятельности. </a:t>
            </a:r>
          </a:p>
          <a:p>
            <a:r>
              <a:rPr lang="ru-RU" dirty="0"/>
              <a:t>Продуктивная деятельность (рисование, лепка, аппликация, конструирование) не только создает благоприятные условия для развития ощущений и восприятий, но и вызывает потребность в овладении формой, цветом, пространственными ориентировками</a:t>
            </a:r>
          </a:p>
        </p:txBody>
      </p:sp>
    </p:spTree>
    <p:extLst>
      <p:ext uri="{BB962C8B-B14F-4D97-AF65-F5344CB8AC3E}">
        <p14:creationId xmlns:p14="http://schemas.microsoft.com/office/powerpoint/2010/main" xmlns="" val="258092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524000"/>
            <a:ext cx="7632848" cy="4713312"/>
          </a:xfrm>
        </p:spPr>
        <p:txBody>
          <a:bodyPr>
            <a:normAutofit/>
          </a:bodyPr>
          <a:lstStyle/>
          <a:p>
            <a:pPr marL="0" indent="0">
              <a:buNone/>
            </a:pPr>
            <a:r>
              <a:rPr lang="ru-RU" b="1" i="1" dirty="0">
                <a:solidFill>
                  <a:srgbClr val="0070C0"/>
                </a:solidFill>
              </a:rPr>
              <a:t>Сенсорное воспитание</a:t>
            </a:r>
            <a:r>
              <a:rPr lang="ru-RU" b="1" dirty="0">
                <a:solidFill>
                  <a:srgbClr val="0070C0"/>
                </a:solidFill>
              </a:rPr>
              <a:t> </a:t>
            </a:r>
            <a:r>
              <a:rPr lang="ru-RU" dirty="0"/>
              <a:t>– это целенаправленное развитие восприятия и ощущения. </a:t>
            </a:r>
            <a:endParaRPr lang="ru-RU" dirty="0" smtClean="0"/>
          </a:p>
          <a:p>
            <a:r>
              <a:rPr lang="ru-RU" dirty="0" smtClean="0"/>
              <a:t>Познание </a:t>
            </a:r>
            <a:r>
              <a:rPr lang="ru-RU" dirty="0"/>
              <a:t>окружающего мира начинается с ощущений, с восприятия. </a:t>
            </a:r>
            <a:endParaRPr lang="ru-RU" dirty="0" smtClean="0"/>
          </a:p>
          <a:p>
            <a:r>
              <a:rPr lang="ru-RU" dirty="0" smtClean="0"/>
              <a:t>Чем </a:t>
            </a:r>
            <a:r>
              <a:rPr lang="ru-RU" dirty="0"/>
              <a:t>богаче ощущения и восприятия, тем шире и </a:t>
            </a:r>
            <a:r>
              <a:rPr lang="ru-RU" dirty="0" err="1"/>
              <a:t>многограннее</a:t>
            </a:r>
            <a:r>
              <a:rPr lang="ru-RU" dirty="0"/>
              <a:t> будут полученные человеком сведения об окружающем мире. </a:t>
            </a:r>
            <a:endParaRPr lang="ru-RU" dirty="0" smtClean="0"/>
          </a:p>
          <a:p>
            <a:r>
              <a:rPr lang="ru-RU" dirty="0" smtClean="0"/>
              <a:t>Таким </a:t>
            </a:r>
            <a:r>
              <a:rPr lang="ru-RU" dirty="0"/>
              <a:t>образом, сенсорная культура ребенка, уровень развития его ощущений и восприятий являются важной предпосылкой успешной познавательной деятельности</a:t>
            </a:r>
          </a:p>
        </p:txBody>
      </p:sp>
      <p:sp>
        <p:nvSpPr>
          <p:cNvPr id="3" name="Заголовок 2"/>
          <p:cNvSpPr>
            <a:spLocks noGrp="1"/>
          </p:cNvSpPr>
          <p:nvPr>
            <p:ph type="title"/>
          </p:nvPr>
        </p:nvSpPr>
        <p:spPr>
          <a:xfrm>
            <a:off x="827585" y="620688"/>
            <a:ext cx="7560840" cy="864097"/>
          </a:xfrm>
        </p:spPr>
        <p:txBody>
          <a:bodyPr>
            <a:normAutofit fontScale="90000"/>
          </a:bodyPr>
          <a:lstStyle/>
          <a:p>
            <a:pPr algn="ctr"/>
            <a:r>
              <a:rPr lang="ru-RU" b="1" dirty="0">
                <a:solidFill>
                  <a:srgbClr val="002060"/>
                </a:solidFill>
                <a:effectLst/>
              </a:rPr>
              <a:t>СЕНСОРНОЕ ВОСПИТАНИЕ </a:t>
            </a:r>
            <a:endParaRPr lang="ru-RU" b="1" dirty="0">
              <a:solidFill>
                <a:srgbClr val="002060"/>
              </a:solidFill>
            </a:endParaRPr>
          </a:p>
        </p:txBody>
      </p:sp>
    </p:spTree>
    <p:extLst>
      <p:ext uri="{BB962C8B-B14F-4D97-AF65-F5344CB8AC3E}">
        <p14:creationId xmlns:p14="http://schemas.microsoft.com/office/powerpoint/2010/main" xmlns="" val="135274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052736"/>
            <a:ext cx="7344816" cy="5043264"/>
          </a:xfrm>
        </p:spPr>
        <p:txBody>
          <a:bodyPr/>
          <a:lstStyle/>
          <a:p>
            <a:r>
              <a:rPr lang="ru-RU" dirty="0"/>
              <a:t>Прежде чем нарисовать какой-нибудь предмет, надо вычленить форму, установить ее сходство с определенной геометрической фигурой; при сооружении постройки по образцу приходится расчленить его на части, среди набора деталей найти необходимые. </a:t>
            </a:r>
            <a:endParaRPr lang="ru-RU" dirty="0" smtClean="0"/>
          </a:p>
          <a:p>
            <a:r>
              <a:rPr lang="ru-RU" dirty="0" smtClean="0"/>
              <a:t>Основным </a:t>
            </a:r>
            <a:r>
              <a:rPr lang="ru-RU" dirty="0"/>
              <a:t>методом сенсорного воспитания является обследование детьми предметов, с целью определения их свойств</a:t>
            </a:r>
          </a:p>
        </p:txBody>
      </p:sp>
    </p:spTree>
    <p:extLst>
      <p:ext uri="{BB962C8B-B14F-4D97-AF65-F5344CB8AC3E}">
        <p14:creationId xmlns:p14="http://schemas.microsoft.com/office/powerpoint/2010/main" xmlns="" val="201115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524000"/>
            <a:ext cx="7704856" cy="4857328"/>
          </a:xfrm>
        </p:spPr>
        <p:txBody>
          <a:bodyPr>
            <a:normAutofit fontScale="85000" lnSpcReduction="10000"/>
          </a:bodyPr>
          <a:lstStyle/>
          <a:p>
            <a:r>
              <a:rPr lang="ru-RU" dirty="0"/>
              <a:t>в изобразительной деятельности ребенок усваивает цвета и оттенки, в конструктивной - упражняется в различении формы, величины, пространственных отношений, свойств поверхности (гладкая, шероховатая, пушистая</a:t>
            </a:r>
            <a:r>
              <a:rPr lang="ru-RU" dirty="0" smtClean="0"/>
              <a:t>) </a:t>
            </a:r>
          </a:p>
          <a:p>
            <a:r>
              <a:rPr lang="ru-RU" dirty="0" smtClean="0"/>
              <a:t>при </a:t>
            </a:r>
            <a:r>
              <a:rPr lang="ru-RU" dirty="0"/>
              <a:t>выполнении движений под музыку различает темп, ритм, характер </a:t>
            </a:r>
            <a:r>
              <a:rPr lang="ru-RU" dirty="0" smtClean="0"/>
              <a:t>музыки</a:t>
            </a:r>
          </a:p>
          <a:p>
            <a:r>
              <a:rPr lang="ru-RU" dirty="0" smtClean="0"/>
              <a:t> </a:t>
            </a:r>
            <a:r>
              <a:rPr lang="ru-RU" dirty="0"/>
              <a:t>На занятии по лепке педагог обращает внимание детей младшего возраста на то, что глина мягкая, из нее удобно лепить; иногда дает кусочек твердой и кусочек мягкой глины, предлагает сравнить их, выбрать ту, из которой легче лепить; когда работы высохнут, предлагает взять их в руки и потрогать, какие они твердые. </a:t>
            </a:r>
            <a:endParaRPr lang="ru-RU" dirty="0" smtClean="0"/>
          </a:p>
          <a:p>
            <a:r>
              <a:rPr lang="ru-RU" dirty="0" smtClean="0"/>
              <a:t>Через </a:t>
            </a:r>
            <a:r>
              <a:rPr lang="ru-RU" dirty="0"/>
              <a:t>чувственное восприятие ребенок усваивает понятия «твердый» и «мягкий». А к моменту перехода в старшую группу уже по внешнему виду может определить качество глины.</a:t>
            </a:r>
          </a:p>
          <a:p>
            <a:endParaRPr lang="ru-RU" dirty="0"/>
          </a:p>
        </p:txBody>
      </p:sp>
      <p:sp>
        <p:nvSpPr>
          <p:cNvPr id="3" name="Заголовок 2"/>
          <p:cNvSpPr>
            <a:spLocks noGrp="1"/>
          </p:cNvSpPr>
          <p:nvPr>
            <p:ph type="title"/>
          </p:nvPr>
        </p:nvSpPr>
        <p:spPr>
          <a:xfrm>
            <a:off x="971601" y="548680"/>
            <a:ext cx="7416824" cy="936105"/>
          </a:xfrm>
        </p:spPr>
        <p:txBody>
          <a:bodyPr>
            <a:normAutofit fontScale="90000"/>
          </a:bodyPr>
          <a:lstStyle/>
          <a:p>
            <a:pPr algn="ctr"/>
            <a:r>
              <a:rPr lang="ru-RU" sz="2400" b="1" dirty="0">
                <a:solidFill>
                  <a:srgbClr val="002060"/>
                </a:solidFill>
                <a:effectLst/>
              </a:rPr>
              <a:t>Воспитатель использует различные возможности для осуществления сенсорного воспитания</a:t>
            </a:r>
            <a:endParaRPr lang="ru-RU" sz="2400" b="1" dirty="0">
              <a:solidFill>
                <a:srgbClr val="002060"/>
              </a:solidFill>
            </a:endParaRPr>
          </a:p>
        </p:txBody>
      </p:sp>
    </p:spTree>
    <p:extLst>
      <p:ext uri="{BB962C8B-B14F-4D97-AF65-F5344CB8AC3E}">
        <p14:creationId xmlns:p14="http://schemas.microsoft.com/office/powerpoint/2010/main" xmlns="" val="3648331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124744"/>
            <a:ext cx="7272808" cy="4971256"/>
          </a:xfrm>
        </p:spPr>
        <p:txBody>
          <a:bodyPr/>
          <a:lstStyle/>
          <a:p>
            <a:r>
              <a:rPr lang="ru-RU" dirty="0"/>
              <a:t>Большие возможности для сенсорного воспитания предоставляются в работе по ознакомлению детей с окружающим, особенно с природой. </a:t>
            </a:r>
            <a:endParaRPr lang="ru-RU" dirty="0" smtClean="0"/>
          </a:p>
          <a:p>
            <a:r>
              <a:rPr lang="ru-RU" dirty="0" smtClean="0"/>
              <a:t>Действуя </a:t>
            </a:r>
            <a:r>
              <a:rPr lang="ru-RU" dirty="0"/>
              <a:t>с различными предметами, ребенок получает множество ощущений: его окружают цвета, запахи, звуки, стоит только присмотреться и прислушаться. </a:t>
            </a:r>
            <a:endParaRPr lang="ru-RU" dirty="0" smtClean="0"/>
          </a:p>
          <a:p>
            <a:r>
              <a:rPr lang="ru-RU" dirty="0" smtClean="0"/>
              <a:t>Воспитатель </a:t>
            </a:r>
            <a:r>
              <a:rPr lang="ru-RU" dirty="0"/>
              <a:t>на прогулке останавливает детей, чтобы послушать, какие звуки слышны вокруг</a:t>
            </a:r>
          </a:p>
        </p:txBody>
      </p:sp>
    </p:spTree>
    <p:extLst>
      <p:ext uri="{BB962C8B-B14F-4D97-AF65-F5344CB8AC3E}">
        <p14:creationId xmlns:p14="http://schemas.microsoft.com/office/powerpoint/2010/main" xmlns="" val="3509072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908720"/>
            <a:ext cx="7344816" cy="5184576"/>
          </a:xfrm>
        </p:spPr>
        <p:txBody>
          <a:bodyPr>
            <a:normAutofit/>
          </a:bodyPr>
          <a:lstStyle/>
          <a:p>
            <a:r>
              <a:rPr lang="ru-RU" dirty="0"/>
              <a:t> По мере накопления чувственного опыта круг сенсорных представлений ребенка становится </a:t>
            </a:r>
            <a:r>
              <a:rPr lang="ru-RU" dirty="0" smtClean="0"/>
              <a:t>шире</a:t>
            </a:r>
          </a:p>
          <a:p>
            <a:r>
              <a:rPr lang="ru-RU" dirty="0" smtClean="0"/>
              <a:t> </a:t>
            </a:r>
            <a:r>
              <a:rPr lang="ru-RU" dirty="0"/>
              <a:t>Чтобы сказать, тяжелый или легкий данный предмет, надо знать, какова примерная тяжесть других предметов такой же величины (деревянных, металлических, пластмассовых). Чтобы определить, твердый или мягкий этот предмет, надо знать, что стоит за понятием «твердый» или «мягкий».</a:t>
            </a:r>
          </a:p>
          <a:p>
            <a:pPr marL="0" indent="0">
              <a:buNone/>
            </a:pPr>
            <a:endParaRPr lang="ru-RU" dirty="0"/>
          </a:p>
        </p:txBody>
      </p:sp>
    </p:spTree>
    <p:extLst>
      <p:ext uri="{BB962C8B-B14F-4D97-AF65-F5344CB8AC3E}">
        <p14:creationId xmlns:p14="http://schemas.microsoft.com/office/powerpoint/2010/main" xmlns="" val="133864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80728"/>
            <a:ext cx="7344816" cy="4742341"/>
          </a:xfrm>
        </p:spPr>
        <p:txBody>
          <a:bodyPr>
            <a:normAutofit/>
          </a:bodyPr>
          <a:lstStyle/>
          <a:p>
            <a:r>
              <a:rPr lang="ru-RU" dirty="0"/>
              <a:t>Накопленный опыт дети переносят на другие предметы и явления, используют его в повседневной жизни: «Давай польем песок: он будет сырой, и мы из него будем строить тоннель», «Не поднимай это ведро: в нем песок, он очень тяжелый».</a:t>
            </a:r>
          </a:p>
          <a:p>
            <a:r>
              <a:rPr lang="ru-RU" dirty="0"/>
              <a:t> Воспитатель, используя окружающую обстановку, последовательно развивает ощущения и восприятия детей.</a:t>
            </a:r>
          </a:p>
          <a:p>
            <a:endParaRPr lang="ru-RU" dirty="0"/>
          </a:p>
        </p:txBody>
      </p:sp>
    </p:spTree>
    <p:extLst>
      <p:ext uri="{BB962C8B-B14F-4D97-AF65-F5344CB8AC3E}">
        <p14:creationId xmlns:p14="http://schemas.microsoft.com/office/powerpoint/2010/main" xmlns="" val="1714492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1026" name="Picture 2" descr="I:\ССС\гифы\дети\KIDS0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204864"/>
            <a:ext cx="5184575" cy="35893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940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43608" y="2276872"/>
            <a:ext cx="6840760" cy="3819128"/>
          </a:xfrm>
        </p:spPr>
        <p:txBody>
          <a:bodyPr>
            <a:normAutofit/>
          </a:bodyPr>
          <a:lstStyle/>
          <a:p>
            <a:pPr lvl="1" algn="ctr"/>
            <a:r>
              <a:rPr lang="ru-RU" sz="4000" b="1" dirty="0" smtClean="0">
                <a:solidFill>
                  <a:schemeClr val="bg2">
                    <a:lumMod val="10000"/>
                  </a:schemeClr>
                </a:solidFill>
              </a:rPr>
              <a:t>зрительный </a:t>
            </a:r>
            <a:endParaRPr lang="ru-RU" sz="4000" b="1" dirty="0">
              <a:solidFill>
                <a:schemeClr val="bg2">
                  <a:lumMod val="10000"/>
                </a:schemeClr>
              </a:solidFill>
            </a:endParaRPr>
          </a:p>
          <a:p>
            <a:pPr lvl="1" algn="ctr"/>
            <a:r>
              <a:rPr lang="ru-RU" sz="4000" b="1" dirty="0" smtClean="0">
                <a:solidFill>
                  <a:schemeClr val="bg2">
                    <a:lumMod val="10000"/>
                  </a:schemeClr>
                </a:solidFill>
              </a:rPr>
              <a:t>слуховой </a:t>
            </a:r>
            <a:endParaRPr lang="ru-RU" sz="4000" b="1" dirty="0">
              <a:solidFill>
                <a:schemeClr val="bg2">
                  <a:lumMod val="10000"/>
                </a:schemeClr>
              </a:solidFill>
            </a:endParaRPr>
          </a:p>
          <a:p>
            <a:pPr lvl="1" algn="ctr"/>
            <a:r>
              <a:rPr lang="ru-RU" sz="4000" b="1" dirty="0" smtClean="0">
                <a:solidFill>
                  <a:schemeClr val="bg2">
                    <a:lumMod val="10000"/>
                  </a:schemeClr>
                </a:solidFill>
              </a:rPr>
              <a:t>вкусовой </a:t>
            </a:r>
            <a:endParaRPr lang="ru-RU" sz="4000" b="1" dirty="0">
              <a:solidFill>
                <a:schemeClr val="bg2">
                  <a:lumMod val="10000"/>
                </a:schemeClr>
              </a:solidFill>
            </a:endParaRPr>
          </a:p>
          <a:p>
            <a:pPr lvl="1" algn="ctr"/>
            <a:r>
              <a:rPr lang="ru-RU" sz="4000" b="1" dirty="0" smtClean="0">
                <a:solidFill>
                  <a:schemeClr val="bg2">
                    <a:lumMod val="10000"/>
                  </a:schemeClr>
                </a:solidFill>
              </a:rPr>
              <a:t>обонятельный </a:t>
            </a:r>
            <a:endParaRPr lang="ru-RU" sz="4000" b="1" dirty="0">
              <a:solidFill>
                <a:schemeClr val="bg2">
                  <a:lumMod val="10000"/>
                </a:schemeClr>
              </a:solidFill>
            </a:endParaRPr>
          </a:p>
          <a:p>
            <a:pPr algn="ctr"/>
            <a:r>
              <a:rPr lang="ru-RU" sz="4000" b="1" dirty="0">
                <a:solidFill>
                  <a:schemeClr val="bg2">
                    <a:lumMod val="10000"/>
                  </a:schemeClr>
                </a:solidFill>
              </a:rPr>
              <a:t>кожно-тактильный</a:t>
            </a:r>
          </a:p>
        </p:txBody>
      </p:sp>
      <p:sp>
        <p:nvSpPr>
          <p:cNvPr id="3" name="Заголовок 2"/>
          <p:cNvSpPr>
            <a:spLocks noGrp="1"/>
          </p:cNvSpPr>
          <p:nvPr>
            <p:ph type="title"/>
          </p:nvPr>
        </p:nvSpPr>
        <p:spPr/>
        <p:txBody>
          <a:bodyPr>
            <a:normAutofit fontScale="90000"/>
          </a:bodyPr>
          <a:lstStyle/>
          <a:p>
            <a:pPr algn="ctr"/>
            <a:r>
              <a:rPr lang="ru-RU" b="1" dirty="0">
                <a:solidFill>
                  <a:srgbClr val="002060"/>
                </a:solidFill>
                <a:effectLst/>
              </a:rPr>
              <a:t>5 видов внешних ощущений</a:t>
            </a:r>
            <a:endParaRPr lang="ru-RU" b="1" dirty="0">
              <a:solidFill>
                <a:srgbClr val="002060"/>
              </a:solidFill>
            </a:endParaRPr>
          </a:p>
        </p:txBody>
      </p:sp>
    </p:spTree>
    <p:extLst>
      <p:ext uri="{BB962C8B-B14F-4D97-AF65-F5344CB8AC3E}">
        <p14:creationId xmlns:p14="http://schemas.microsoft.com/office/powerpoint/2010/main" xmlns="" val="121698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lvl="1" algn="ctr"/>
            <a:r>
              <a:rPr lang="ru-RU" sz="4000" dirty="0" smtClean="0">
                <a:solidFill>
                  <a:schemeClr val="bg2">
                    <a:lumMod val="10000"/>
                  </a:schemeClr>
                </a:solidFill>
              </a:rPr>
              <a:t>глаза </a:t>
            </a:r>
            <a:endParaRPr lang="ru-RU" sz="4000" dirty="0">
              <a:solidFill>
                <a:schemeClr val="bg2">
                  <a:lumMod val="10000"/>
                </a:schemeClr>
              </a:solidFill>
            </a:endParaRPr>
          </a:p>
          <a:p>
            <a:pPr lvl="1" algn="ctr"/>
            <a:r>
              <a:rPr lang="ru-RU" sz="4000" dirty="0" smtClean="0">
                <a:solidFill>
                  <a:schemeClr val="bg2">
                    <a:lumMod val="10000"/>
                  </a:schemeClr>
                </a:solidFill>
              </a:rPr>
              <a:t>уши </a:t>
            </a:r>
            <a:endParaRPr lang="ru-RU" sz="4000" dirty="0">
              <a:solidFill>
                <a:schemeClr val="bg2">
                  <a:lumMod val="10000"/>
                </a:schemeClr>
              </a:solidFill>
            </a:endParaRPr>
          </a:p>
          <a:p>
            <a:pPr lvl="1" algn="ctr"/>
            <a:r>
              <a:rPr lang="ru-RU" sz="4000" dirty="0" smtClean="0">
                <a:solidFill>
                  <a:schemeClr val="bg2">
                    <a:lumMod val="10000"/>
                  </a:schemeClr>
                </a:solidFill>
              </a:rPr>
              <a:t>язык </a:t>
            </a:r>
            <a:endParaRPr lang="ru-RU" sz="4000" dirty="0">
              <a:solidFill>
                <a:schemeClr val="bg2">
                  <a:lumMod val="10000"/>
                </a:schemeClr>
              </a:solidFill>
            </a:endParaRPr>
          </a:p>
          <a:p>
            <a:pPr lvl="1" algn="ctr"/>
            <a:r>
              <a:rPr lang="ru-RU" sz="4000" dirty="0">
                <a:solidFill>
                  <a:schemeClr val="bg2">
                    <a:lumMod val="10000"/>
                  </a:schemeClr>
                </a:solidFill>
              </a:rPr>
              <a:t>кожные </a:t>
            </a:r>
            <a:r>
              <a:rPr lang="ru-RU" sz="4000" dirty="0" smtClean="0">
                <a:solidFill>
                  <a:schemeClr val="bg2">
                    <a:lumMod val="10000"/>
                  </a:schemeClr>
                </a:solidFill>
              </a:rPr>
              <a:t>поверхности </a:t>
            </a:r>
            <a:endParaRPr lang="ru-RU" sz="4000" dirty="0">
              <a:solidFill>
                <a:schemeClr val="bg2">
                  <a:lumMod val="10000"/>
                </a:schemeClr>
              </a:solidFill>
            </a:endParaRPr>
          </a:p>
          <a:p>
            <a:pPr lvl="1" algn="ctr"/>
            <a:r>
              <a:rPr lang="ru-RU" sz="4000" dirty="0" smtClean="0">
                <a:solidFill>
                  <a:schemeClr val="bg2">
                    <a:lumMod val="10000"/>
                  </a:schemeClr>
                </a:solidFill>
              </a:rPr>
              <a:t>нос </a:t>
            </a:r>
            <a:endParaRPr lang="ru-RU" sz="4000" dirty="0">
              <a:solidFill>
                <a:schemeClr val="bg2">
                  <a:lumMod val="10000"/>
                </a:schemeClr>
              </a:solidFill>
            </a:endParaRPr>
          </a:p>
          <a:p>
            <a:pPr lvl="1" algn="ctr"/>
            <a:r>
              <a:rPr lang="ru-RU" sz="4000" dirty="0">
                <a:solidFill>
                  <a:schemeClr val="bg2">
                    <a:lumMod val="10000"/>
                  </a:schemeClr>
                </a:solidFill>
              </a:rPr>
              <a:t>полость </a:t>
            </a:r>
            <a:r>
              <a:rPr lang="ru-RU" sz="4000" dirty="0" smtClean="0">
                <a:solidFill>
                  <a:schemeClr val="bg2">
                    <a:lumMod val="10000"/>
                  </a:schemeClr>
                </a:solidFill>
              </a:rPr>
              <a:t>рта</a:t>
            </a:r>
            <a:endParaRPr lang="ru-RU" sz="4000" dirty="0">
              <a:solidFill>
                <a:schemeClr val="bg2">
                  <a:lumMod val="10000"/>
                </a:schemeClr>
              </a:solidFill>
            </a:endParaRPr>
          </a:p>
          <a:p>
            <a:pPr algn="ctr"/>
            <a:endParaRPr lang="ru-RU" dirty="0"/>
          </a:p>
        </p:txBody>
      </p:sp>
      <p:sp>
        <p:nvSpPr>
          <p:cNvPr id="3" name="Заголовок 2"/>
          <p:cNvSpPr>
            <a:spLocks noGrp="1"/>
          </p:cNvSpPr>
          <p:nvPr>
            <p:ph type="title"/>
          </p:nvPr>
        </p:nvSpPr>
        <p:spPr/>
        <p:txBody>
          <a:bodyPr/>
          <a:lstStyle/>
          <a:p>
            <a:pPr algn="ctr"/>
            <a:r>
              <a:rPr lang="ru-RU" b="1" dirty="0">
                <a:solidFill>
                  <a:srgbClr val="002060"/>
                </a:solidFill>
                <a:effectLst/>
              </a:rPr>
              <a:t>Органы восприятия</a:t>
            </a:r>
            <a:endParaRPr lang="ru-RU" b="1" dirty="0">
              <a:solidFill>
                <a:srgbClr val="002060"/>
              </a:solidFill>
            </a:endParaRPr>
          </a:p>
        </p:txBody>
      </p:sp>
    </p:spTree>
    <p:extLst>
      <p:ext uri="{BB962C8B-B14F-4D97-AF65-F5344CB8AC3E}">
        <p14:creationId xmlns:p14="http://schemas.microsoft.com/office/powerpoint/2010/main" xmlns="" val="263472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650" y="549275"/>
            <a:ext cx="7776790" cy="5832475"/>
          </a:xfrm>
        </p:spPr>
        <p:txBody>
          <a:bodyPr>
            <a:normAutofit lnSpcReduction="10000"/>
          </a:bodyPr>
          <a:lstStyle/>
          <a:p>
            <a:pPr marL="0" indent="0" algn="ctr">
              <a:buFont typeface="Arial" charset="0"/>
              <a:buNone/>
              <a:defRPr/>
            </a:pPr>
            <a:r>
              <a:rPr lang="ru-RU" sz="2800" b="1" dirty="0" smtClean="0">
                <a:solidFill>
                  <a:srgbClr val="FF0000"/>
                </a:solidFill>
              </a:rPr>
              <a:t>Виды восприятия и новообразования в возрасте </a:t>
            </a:r>
          </a:p>
          <a:p>
            <a:pPr marL="0" indent="0" algn="ctr">
              <a:buFont typeface="Arial" charset="0"/>
              <a:buNone/>
              <a:defRPr/>
            </a:pPr>
            <a:r>
              <a:rPr lang="ru-RU" sz="2800" b="1" dirty="0" smtClean="0">
                <a:solidFill>
                  <a:srgbClr val="FF0000"/>
                </a:solidFill>
              </a:rPr>
              <a:t>от 1-го до 3-х лет: </a:t>
            </a:r>
          </a:p>
          <a:p>
            <a:pPr>
              <a:defRPr/>
            </a:pPr>
            <a:r>
              <a:rPr lang="ru-RU" sz="2400" b="1" dirty="0" smtClean="0"/>
              <a:t>восприятие формы </a:t>
            </a:r>
            <a:r>
              <a:rPr lang="ru-RU" sz="2400" dirty="0" smtClean="0"/>
              <a:t>– первый вид восприятия, доступный ребенку в младенческом возрасте до 1 года, он учится различать предметы прежде всего по форме</a:t>
            </a:r>
          </a:p>
          <a:p>
            <a:pPr>
              <a:defRPr/>
            </a:pPr>
            <a:r>
              <a:rPr lang="ru-RU" sz="2400" b="1" dirty="0" smtClean="0"/>
              <a:t>восприятие цвета</a:t>
            </a:r>
          </a:p>
          <a:p>
            <a:pPr>
              <a:defRPr/>
            </a:pPr>
            <a:r>
              <a:rPr lang="ru-RU" sz="2400" b="1" dirty="0" smtClean="0"/>
              <a:t>восприятие величины </a:t>
            </a:r>
            <a:r>
              <a:rPr lang="ru-RU" sz="2400" dirty="0" smtClean="0"/>
              <a:t>– наиболее трудное для освоения свойство, поскольку каждый раз эталоном является другой предмет</a:t>
            </a:r>
          </a:p>
          <a:p>
            <a:pPr>
              <a:defRPr/>
            </a:pPr>
            <a:r>
              <a:rPr lang="ru-RU" sz="2400" b="1" dirty="0" smtClean="0"/>
              <a:t>восприятие пространства </a:t>
            </a:r>
            <a:r>
              <a:rPr lang="ru-RU" sz="2400" dirty="0" smtClean="0"/>
              <a:t>– формируется на основе опыта через движение, по мере развития двигательной сферы и речи (в словах закрепляются пространственные понятия)</a:t>
            </a:r>
          </a:p>
          <a:p>
            <a:pPr>
              <a:defRPr/>
            </a:pPr>
            <a:endParaRPr lang="ru-RU" altLang="ru-RU" sz="2400" dirty="0" smtClean="0"/>
          </a:p>
          <a:p>
            <a:pPr>
              <a:defRPr/>
            </a:pPr>
            <a:endParaRPr lang="ru-RU" sz="2400" dirty="0"/>
          </a:p>
        </p:txBody>
      </p:sp>
    </p:spTree>
    <p:extLst>
      <p:ext uri="{BB962C8B-B14F-4D97-AF65-F5344CB8AC3E}">
        <p14:creationId xmlns:p14="http://schemas.microsoft.com/office/powerpoint/2010/main" xmlns="" val="132960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ъект 2"/>
          <p:cNvSpPr>
            <a:spLocks noGrp="1"/>
          </p:cNvSpPr>
          <p:nvPr>
            <p:ph idx="1"/>
          </p:nvPr>
        </p:nvSpPr>
        <p:spPr>
          <a:xfrm>
            <a:off x="827088" y="476250"/>
            <a:ext cx="7859712" cy="5905500"/>
          </a:xfrm>
        </p:spPr>
        <p:txBody>
          <a:bodyPr/>
          <a:lstStyle/>
          <a:p>
            <a:r>
              <a:rPr lang="ru-RU" altLang="ru-RU" sz="2400" b="1" smtClean="0"/>
              <a:t>восприятие времени </a:t>
            </a:r>
            <a:r>
              <a:rPr lang="ru-RU" altLang="ru-RU" sz="2400" smtClean="0"/>
              <a:t>– формируется на основе опыта, полученного через действия, эмоциональные переживания происходящих жизненных событий, внешние признаки изменения окружающей обстановки и предметов; восприятие движений – складывается из ощущений позы тела, конечностей, движений и закрепляется в целостный динамичный образ</a:t>
            </a:r>
          </a:p>
          <a:p>
            <a:r>
              <a:rPr lang="ru-RU" altLang="ru-RU" sz="2400" b="1" smtClean="0"/>
              <a:t>восприятие особых свойств предметов и явлений </a:t>
            </a:r>
            <a:r>
              <a:rPr lang="ru-RU" altLang="ru-RU" sz="2400" smtClean="0"/>
              <a:t>– объединение ощущений от разных органов чувств: </a:t>
            </a:r>
            <a:r>
              <a:rPr lang="ru-RU" altLang="ru-RU" sz="2400" i="1" smtClean="0"/>
              <a:t>зрительных, вкусовых, обонятельных, осязательных и двигательных, слуховых</a:t>
            </a:r>
            <a:r>
              <a:rPr lang="ru-RU" altLang="ru-RU" sz="2400" smtClean="0"/>
              <a:t>, которые дают более правильное и разностороннее представление о любом предмете или явлении</a:t>
            </a:r>
          </a:p>
          <a:p>
            <a:endParaRPr lang="ru-RU" altLang="ru-RU" sz="2400" smtClean="0"/>
          </a:p>
        </p:txBody>
      </p:sp>
    </p:spTree>
    <p:extLst>
      <p:ext uri="{BB962C8B-B14F-4D97-AF65-F5344CB8AC3E}">
        <p14:creationId xmlns:p14="http://schemas.microsoft.com/office/powerpoint/2010/main" xmlns="" val="40121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088" y="476250"/>
            <a:ext cx="7921625" cy="5976938"/>
          </a:xfrm>
        </p:spPr>
        <p:txBody>
          <a:bodyPr/>
          <a:lstStyle/>
          <a:p>
            <a:pPr>
              <a:defRPr/>
            </a:pPr>
            <a:r>
              <a:rPr lang="ru-RU" sz="2400" b="1" dirty="0" smtClean="0"/>
              <a:t>восприятие целостных предметов </a:t>
            </a:r>
            <a:r>
              <a:rPr lang="ru-RU" sz="2400" dirty="0" smtClean="0"/>
              <a:t>– главная задача восприятия, которая осуществляется благодаря комплексному объединению информации от всех видов восприятия</a:t>
            </a:r>
          </a:p>
          <a:p>
            <a:pPr>
              <a:defRPr/>
            </a:pPr>
            <a:r>
              <a:rPr lang="ru-RU" sz="2400" b="1" dirty="0" smtClean="0"/>
              <a:t>восприятие сложных явлений действительности </a:t>
            </a:r>
            <a:r>
              <a:rPr lang="ru-RU" sz="2400" dirty="0" smtClean="0"/>
              <a:t>– осуществляется в согласованной работе с интеллектуальными процессами мышления, речи, памяти и воображения</a:t>
            </a:r>
          </a:p>
          <a:p>
            <a:pPr marL="0" indent="0">
              <a:buFont typeface="Arial" charset="0"/>
              <a:buNone/>
              <a:defRPr/>
            </a:pPr>
            <a:r>
              <a:rPr lang="ru-RU" sz="2400" dirty="0" smtClean="0"/>
              <a:t>Начинается в раннем возрасте вместе с развитием речи: взрослые обучают ребенка восприятию изображений предметов на рисунках, затем восприятию иллюстраций, восприятию действий и музыки</a:t>
            </a:r>
          </a:p>
          <a:p>
            <a:pPr>
              <a:defRPr/>
            </a:pPr>
            <a:endParaRPr lang="ru-RU" sz="2400" dirty="0"/>
          </a:p>
        </p:txBody>
      </p:sp>
    </p:spTree>
    <p:extLst>
      <p:ext uri="{BB962C8B-B14F-4D97-AF65-F5344CB8AC3E}">
        <p14:creationId xmlns:p14="http://schemas.microsoft.com/office/powerpoint/2010/main" xmlns="" val="411908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683568" y="548680"/>
            <a:ext cx="7488832" cy="792088"/>
          </a:xfrm>
        </p:spPr>
        <p:txBody>
          <a:bodyPr>
            <a:normAutofit fontScale="90000"/>
          </a:bodyPr>
          <a:lstStyle/>
          <a:p>
            <a:r>
              <a:rPr lang="ru-RU" altLang="ru-RU" sz="3600" b="1" dirty="0" smtClean="0">
                <a:solidFill>
                  <a:srgbClr val="002060"/>
                </a:solidFill>
              </a:rPr>
              <a:t>формирование образа иллюстрированного журнала </a:t>
            </a:r>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3908440735"/>
              </p:ext>
            </p:extLst>
          </p:nvPr>
        </p:nvGraphicFramePr>
        <p:xfrm>
          <a:off x="1043608" y="1484784"/>
          <a:ext cx="7200800" cy="3816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822869" y="5203190"/>
            <a:ext cx="4465637" cy="901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a:solidFill>
                  <a:srgbClr val="002060"/>
                </a:solidFill>
              </a:rPr>
              <a:t>Целостный образ</a:t>
            </a:r>
          </a:p>
        </p:txBody>
      </p:sp>
      <p:pic>
        <p:nvPicPr>
          <p:cNvPr id="3686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08624" y="4951412"/>
            <a:ext cx="1439863" cy="1851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870"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68690" y="5138566"/>
            <a:ext cx="1524000" cy="1409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46443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162</TotalTime>
  <Words>2143</Words>
  <Application>Microsoft Office PowerPoint</Application>
  <PresentationFormat>Экран (4:3)</PresentationFormat>
  <Paragraphs>131</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Кнопка</vt:lpstr>
      <vt:lpstr>Содержание и методика сенсорного развития детей раннего возраста</vt:lpstr>
      <vt:lpstr>Слайд 2</vt:lpstr>
      <vt:lpstr>СЕНСОРНОЕ ВОСПИТАНИЕ </vt:lpstr>
      <vt:lpstr>5 видов внешних ощущений</vt:lpstr>
      <vt:lpstr>Органы восприятия</vt:lpstr>
      <vt:lpstr>Слайд 6</vt:lpstr>
      <vt:lpstr>Слайд 7</vt:lpstr>
      <vt:lpstr>Слайд 8</vt:lpstr>
      <vt:lpstr>формирование образа иллюстрированного журнала </vt:lpstr>
      <vt:lpstr> Восприятие представляет собой процесс непосредственного контакта с окружающей средой</vt:lpstr>
      <vt:lpstr>Слайд 11</vt:lpstr>
      <vt:lpstr>Слайд 12</vt:lpstr>
      <vt:lpstr>Слайд 13</vt:lpstr>
      <vt:lpstr>Слайд 14</vt:lpstr>
      <vt:lpstr>Слайд 15</vt:lpstr>
      <vt:lpstr>Слайд 16</vt:lpstr>
      <vt:lpstr>Слайд 17</vt:lpstr>
      <vt:lpstr>Содержание сенсорного воспитания</vt:lpstr>
      <vt:lpstr>Задачи</vt:lpstr>
      <vt:lpstr>Задачи</vt:lpstr>
      <vt:lpstr>Задачи</vt:lpstr>
      <vt:lpstr>Методика сенсорного воспитания</vt:lpstr>
      <vt:lpstr>Слайд 23</vt:lpstr>
      <vt:lpstr>Слайд 24</vt:lpstr>
      <vt:lpstr>Слайд 25</vt:lpstr>
      <vt:lpstr>Технология саморазвития Единственный, кто понимает ребенка, - это другой ребенок.                                                            М. Монтессори</vt:lpstr>
      <vt:lpstr>Слайд 27</vt:lpstr>
      <vt:lpstr>Слайд 28</vt:lpstr>
      <vt:lpstr>Слайд 29</vt:lpstr>
      <vt:lpstr>Слайд 30</vt:lpstr>
      <vt:lpstr>Воспитатель использует различные возможности для осуществления сенсорного воспитания</vt:lpstr>
      <vt:lpstr>Слайд 32</vt:lpstr>
      <vt:lpstr>Слайд 33</vt:lpstr>
      <vt:lpstr>Слайд 34</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Содержание и методика сенсорного развития детей раннего возраста</dc:title>
  <dc:creator>Валя</dc:creator>
  <cp:lastModifiedBy>костя</cp:lastModifiedBy>
  <cp:revision>14</cp:revision>
  <dcterms:created xsi:type="dcterms:W3CDTF">2014-02-01T13:46:34Z</dcterms:created>
  <dcterms:modified xsi:type="dcterms:W3CDTF">2021-01-30T09:41:45Z</dcterms:modified>
</cp:coreProperties>
</file>